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44"/>
  </p:notesMasterIdLst>
  <p:handoutMasterIdLst>
    <p:handoutMasterId r:id="rId45"/>
  </p:handoutMasterIdLst>
  <p:sldIdLst>
    <p:sldId id="365" r:id="rId3"/>
    <p:sldId id="498" r:id="rId4"/>
    <p:sldId id="502" r:id="rId5"/>
    <p:sldId id="456" r:id="rId6"/>
    <p:sldId id="457" r:id="rId7"/>
    <p:sldId id="458" r:id="rId8"/>
    <p:sldId id="446" r:id="rId9"/>
    <p:sldId id="465" r:id="rId10"/>
    <p:sldId id="486" r:id="rId11"/>
    <p:sldId id="500" r:id="rId12"/>
    <p:sldId id="475" r:id="rId13"/>
    <p:sldId id="476" r:id="rId14"/>
    <p:sldId id="501" r:id="rId15"/>
    <p:sldId id="469" r:id="rId16"/>
    <p:sldId id="447" r:id="rId17"/>
    <p:sldId id="443" r:id="rId18"/>
    <p:sldId id="423" r:id="rId19"/>
    <p:sldId id="441" r:id="rId20"/>
    <p:sldId id="468" r:id="rId21"/>
    <p:sldId id="454" r:id="rId22"/>
    <p:sldId id="473" r:id="rId23"/>
    <p:sldId id="494" r:id="rId24"/>
    <p:sldId id="444" r:id="rId25"/>
    <p:sldId id="404" r:id="rId26"/>
    <p:sldId id="450" r:id="rId27"/>
    <p:sldId id="459" r:id="rId28"/>
    <p:sldId id="466" r:id="rId29"/>
    <p:sldId id="496" r:id="rId30"/>
    <p:sldId id="482" r:id="rId31"/>
    <p:sldId id="460" r:id="rId32"/>
    <p:sldId id="495" r:id="rId33"/>
    <p:sldId id="452" r:id="rId34"/>
    <p:sldId id="430" r:id="rId35"/>
    <p:sldId id="503" r:id="rId36"/>
    <p:sldId id="463" r:id="rId37"/>
    <p:sldId id="401" r:id="rId38"/>
    <p:sldId id="431" r:id="rId39"/>
    <p:sldId id="437" r:id="rId40"/>
    <p:sldId id="497" r:id="rId41"/>
    <p:sldId id="406" r:id="rId42"/>
    <p:sldId id="484" r:id="rId43"/>
  </p:sldIdLst>
  <p:sldSz cx="9144000" cy="6858000" type="screen4x3"/>
  <p:notesSz cx="9906000" cy="6794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D1BE97-A88C-45E7-96FC-53222111E612}">
          <p14:sldIdLst>
            <p14:sldId id="365"/>
            <p14:sldId id="498"/>
            <p14:sldId id="502"/>
            <p14:sldId id="456"/>
            <p14:sldId id="457"/>
            <p14:sldId id="458"/>
            <p14:sldId id="446"/>
            <p14:sldId id="465"/>
            <p14:sldId id="486"/>
            <p14:sldId id="500"/>
            <p14:sldId id="475"/>
            <p14:sldId id="476"/>
            <p14:sldId id="501"/>
            <p14:sldId id="469"/>
            <p14:sldId id="447"/>
            <p14:sldId id="443"/>
            <p14:sldId id="423"/>
            <p14:sldId id="441"/>
            <p14:sldId id="468"/>
            <p14:sldId id="454"/>
            <p14:sldId id="473"/>
            <p14:sldId id="494"/>
            <p14:sldId id="444"/>
            <p14:sldId id="404"/>
            <p14:sldId id="450"/>
            <p14:sldId id="459"/>
            <p14:sldId id="466"/>
            <p14:sldId id="496"/>
            <p14:sldId id="482"/>
            <p14:sldId id="460"/>
            <p14:sldId id="495"/>
            <p14:sldId id="452"/>
            <p14:sldId id="430"/>
            <p14:sldId id="503"/>
            <p14:sldId id="463"/>
            <p14:sldId id="401"/>
            <p14:sldId id="431"/>
            <p14:sldId id="437"/>
            <p14:sldId id="497"/>
            <p14:sldId id="406"/>
            <p14:sldId id="4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A420"/>
    <a:srgbClr val="660C34"/>
    <a:srgbClr val="FFCC99"/>
    <a:srgbClr val="FF0000"/>
    <a:srgbClr val="8C0A32"/>
    <a:srgbClr val="C1C1C1"/>
    <a:srgbClr val="76D6FF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45" autoAdjust="0"/>
    <p:restoredTop sz="95782" autoAdjust="0"/>
  </p:normalViewPr>
  <p:slideViewPr>
    <p:cSldViewPr snapToGrid="0" snapToObjects="1">
      <p:cViewPr varScale="1">
        <p:scale>
          <a:sx n="55" d="100"/>
          <a:sy n="55" d="100"/>
        </p:scale>
        <p:origin x="153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92600" cy="339725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11109" y="0"/>
            <a:ext cx="4292600" cy="339725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D3BC29F6-A6DD-4F61-80BC-8372CE9FD9DE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3595"/>
            <a:ext cx="4292600" cy="33972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11109" y="6453595"/>
            <a:ext cx="4292600" cy="33972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902DDF29-4A55-4C77-AAD1-805D88BAC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24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92600" cy="339725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11109" y="0"/>
            <a:ext cx="4292600" cy="339725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3389E6CF-D538-46A2-A5AC-91392F4F4C76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0601" y="3227388"/>
            <a:ext cx="7924800" cy="3057525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3595"/>
            <a:ext cx="4292600" cy="33972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11109" y="6453595"/>
            <a:ext cx="4292600" cy="33972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47B4CC4A-6B18-4E55-8B0E-AE50CF777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50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32175" y="469900"/>
            <a:ext cx="3127375" cy="2346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D4810-FF9D-4717-96F7-EF729D613CA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507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32175" y="469900"/>
            <a:ext cx="3127375" cy="2346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D4810-FF9D-4717-96F7-EF729D613CA9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337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32175" y="469900"/>
            <a:ext cx="3127375" cy="2346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D4810-FF9D-4717-96F7-EF729D613CA9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494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32175" y="469900"/>
            <a:ext cx="3127375" cy="2346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D4810-FF9D-4717-96F7-EF729D613CA9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776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32175" y="469900"/>
            <a:ext cx="3127375" cy="2346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D4810-FF9D-4717-96F7-EF729D613CA9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995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32175" y="469900"/>
            <a:ext cx="3127375" cy="2346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D4810-FF9D-4717-96F7-EF729D613CA9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0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32175" y="469900"/>
            <a:ext cx="3127375" cy="2346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D4810-FF9D-4717-96F7-EF729D613CA9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464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32175" y="469900"/>
            <a:ext cx="3127375" cy="2346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D4810-FF9D-4717-96F7-EF729D613CA9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079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32175" y="469900"/>
            <a:ext cx="3127375" cy="2346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D4810-FF9D-4717-96F7-EF729D613CA9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896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32175" y="469900"/>
            <a:ext cx="3127375" cy="2346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D4810-FF9D-4717-96F7-EF729D613CA9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22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2F32279-1DFB-5242-8DE5-7B17A9EB1D47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3913" y="6492876"/>
            <a:ext cx="2133600" cy="365125"/>
          </a:xfrm>
          <a:prstGeom prst="rect">
            <a:avLst/>
          </a:prstGeom>
        </p:spPr>
        <p:txBody>
          <a:bodyPr/>
          <a:lstStyle/>
          <a:p>
            <a:fld id="{C34C04AF-0BA3-6F44-A8DB-8D089D18E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2F32279-1DFB-5242-8DE5-7B17A9EB1D47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3913" y="6492876"/>
            <a:ext cx="2133600" cy="365125"/>
          </a:xfrm>
          <a:prstGeom prst="rect">
            <a:avLst/>
          </a:prstGeom>
        </p:spPr>
        <p:txBody>
          <a:bodyPr/>
          <a:lstStyle/>
          <a:p>
            <a:fld id="{C34C04AF-0BA3-6F44-A8DB-8D089D18E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2F32279-1DFB-5242-8DE5-7B17A9EB1D47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3913" y="6492876"/>
            <a:ext cx="2133600" cy="365125"/>
          </a:xfrm>
          <a:prstGeom prst="rect">
            <a:avLst/>
          </a:prstGeom>
        </p:spPr>
        <p:txBody>
          <a:bodyPr/>
          <a:lstStyle/>
          <a:p>
            <a:fld id="{C34C04AF-0BA3-6F44-A8DB-8D089D18E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352CB92-D5AA-0E49-BAAF-3363B7674FAD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FC1AC24-DBA3-574A-BE37-0D7F93B20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165" y="332694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352CB92-D5AA-0E49-BAAF-3363B7674FAD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FC1AC24-DBA3-574A-BE37-0D7F93B20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352CB92-D5AA-0E49-BAAF-3363B7674FAD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FC1AC24-DBA3-574A-BE37-0D7F93B20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165" y="332694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352CB92-D5AA-0E49-BAAF-3363B7674FAD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FC1AC24-DBA3-574A-BE37-0D7F93B20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165" y="332694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352CB92-D5AA-0E49-BAAF-3363B7674FAD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FC1AC24-DBA3-574A-BE37-0D7F93B20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165" y="332694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352CB92-D5AA-0E49-BAAF-3363B7674FAD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FC1AC24-DBA3-574A-BE37-0D7F93B20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352CB92-D5AA-0E49-BAAF-3363B7674FAD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FC1AC24-DBA3-574A-BE37-0D7F93B20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352CB92-D5AA-0E49-BAAF-3363B7674FAD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FC1AC24-DBA3-574A-BE37-0D7F93B20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2F32279-1DFB-5242-8DE5-7B17A9EB1D47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3913" y="6492876"/>
            <a:ext cx="2133600" cy="365125"/>
          </a:xfrm>
          <a:prstGeom prst="rect">
            <a:avLst/>
          </a:prstGeom>
        </p:spPr>
        <p:txBody>
          <a:bodyPr/>
          <a:lstStyle/>
          <a:p>
            <a:fld id="{C34C04AF-0BA3-6F44-A8DB-8D089D18E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352CB92-D5AA-0E49-BAAF-3363B7674FAD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FC1AC24-DBA3-574A-BE37-0D7F93B20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165" y="332694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352CB92-D5AA-0E49-BAAF-3363B7674FAD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FC1AC24-DBA3-574A-BE37-0D7F93B20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352CB92-D5AA-0E49-BAAF-3363B7674FAD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FC1AC24-DBA3-574A-BE37-0D7F93B20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2F32279-1DFB-5242-8DE5-7B17A9EB1D47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3913" y="6492876"/>
            <a:ext cx="2133600" cy="365125"/>
          </a:xfrm>
          <a:prstGeom prst="rect">
            <a:avLst/>
          </a:prstGeom>
        </p:spPr>
        <p:txBody>
          <a:bodyPr/>
          <a:lstStyle/>
          <a:p>
            <a:fld id="{C34C04AF-0BA3-6F44-A8DB-8D089D18E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2F32279-1DFB-5242-8DE5-7B17A9EB1D47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03913" y="6492876"/>
            <a:ext cx="2133600" cy="365125"/>
          </a:xfrm>
          <a:prstGeom prst="rect">
            <a:avLst/>
          </a:prstGeom>
        </p:spPr>
        <p:txBody>
          <a:bodyPr/>
          <a:lstStyle/>
          <a:p>
            <a:fld id="{C34C04AF-0BA3-6F44-A8DB-8D089D18E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2F32279-1DFB-5242-8DE5-7B17A9EB1D47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03913" y="6492876"/>
            <a:ext cx="2133600" cy="365125"/>
          </a:xfrm>
          <a:prstGeom prst="rect">
            <a:avLst/>
          </a:prstGeom>
        </p:spPr>
        <p:txBody>
          <a:bodyPr/>
          <a:lstStyle/>
          <a:p>
            <a:fld id="{C34C04AF-0BA3-6F44-A8DB-8D089D18E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2F32279-1DFB-5242-8DE5-7B17A9EB1D47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3913" y="6492876"/>
            <a:ext cx="2133600" cy="365125"/>
          </a:xfrm>
          <a:prstGeom prst="rect">
            <a:avLst/>
          </a:prstGeom>
        </p:spPr>
        <p:txBody>
          <a:bodyPr/>
          <a:lstStyle/>
          <a:p>
            <a:fld id="{C34C04AF-0BA3-6F44-A8DB-8D089D18E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2F32279-1DFB-5242-8DE5-7B17A9EB1D47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03913" y="6492876"/>
            <a:ext cx="2133600" cy="365125"/>
          </a:xfrm>
          <a:prstGeom prst="rect">
            <a:avLst/>
          </a:prstGeom>
        </p:spPr>
        <p:txBody>
          <a:bodyPr/>
          <a:lstStyle/>
          <a:p>
            <a:fld id="{C34C04AF-0BA3-6F44-A8DB-8D089D18E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2F32279-1DFB-5242-8DE5-7B17A9EB1D47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03913" y="6492876"/>
            <a:ext cx="2133600" cy="365125"/>
          </a:xfrm>
          <a:prstGeom prst="rect">
            <a:avLst/>
          </a:prstGeom>
        </p:spPr>
        <p:txBody>
          <a:bodyPr/>
          <a:lstStyle/>
          <a:p>
            <a:fld id="{C34C04AF-0BA3-6F44-A8DB-8D089D18E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2F32279-1DFB-5242-8DE5-7B17A9EB1D47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03913" y="6492876"/>
            <a:ext cx="2133600" cy="365125"/>
          </a:xfrm>
          <a:prstGeom prst="rect">
            <a:avLst/>
          </a:prstGeom>
        </p:spPr>
        <p:txBody>
          <a:bodyPr/>
          <a:lstStyle/>
          <a:p>
            <a:fld id="{C34C04AF-0BA3-6F44-A8DB-8D089D18E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0881"/>
            <a:ext cx="8229600" cy="637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 TO GO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411635" y="6483853"/>
            <a:ext cx="550333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fld id="{D3E2F691-E059-DE45-BED1-F2F3E8547E09}" type="slidenum">
              <a:rPr lang="en-US" sz="1200" b="1" smtClean="0">
                <a:solidFill>
                  <a:schemeClr val="bg1"/>
                </a:solidFill>
                <a:latin typeface="Arial"/>
                <a:cs typeface="Arial"/>
              </a:rPr>
              <a:pPr algn="ctr"/>
              <a:t>‹#›</a:t>
            </a:fld>
            <a:endParaRPr lang="en-US" sz="1200" b="1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200" b="0" i="0" kern="1200">
          <a:solidFill>
            <a:schemeClr val="bg1"/>
          </a:solidFill>
          <a:latin typeface="Arial Bold"/>
          <a:ea typeface="+mj-ea"/>
          <a:cs typeface="Arial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2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refereeing@fiba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hyperlink" Target="2017%20rules%20all/Travelling%20rules%20changes%202017%20updated/TV.1B.1._2017Rules_Art25TV__ILLEGAL_Before%20Dribble_Rio2016W_AUS-FRA.mp4" TargetMode="Externa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hyperlink" Target="2017%20rules%20all/Travelling%20rules%20changes%202017%20updated/TV.2B.2._2017Rules_Art25TV_LEGALx2_Before%20dibble%20while%20moving%200-1%20and%20completion%20of%20dribble%200-1-2_Rio2016_USA-ESP.mp4" TargetMode="External"/><Relationship Id="rId5" Type="http://schemas.openxmlformats.org/officeDocument/2006/relationships/image" Target="../media/image31.pn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2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hyperlink" Target="2017%20rules%20all/Travelling%20rules%20changes%202017%20updated/TV.2B.1._2017Rules_Art25TV_LEGAL_Before%20dribble%20while%20moving%200-1_Rio2016_SRB-USA.mp4" TargetMode="Externa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49.png"/><Relationship Id="rId9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61.png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12" Type="http://schemas.openxmlformats.org/officeDocument/2006/relationships/image" Target="../media/image60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6" Type="http://schemas.openxmlformats.org/officeDocument/2006/relationships/hyperlink" Target="2017%20rules%20all/Travelling%20rules%20changes%202017%20updated/TV.2C.1._2017Rules_Art25TV_LEGAL_Completation%20of%20dribble%200-1-2_OQT2016_CRO-TUN.mp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59.jpeg"/><Relationship Id="rId5" Type="http://schemas.openxmlformats.org/officeDocument/2006/relationships/image" Target="../media/image33.png"/><Relationship Id="rId15" Type="http://schemas.openxmlformats.org/officeDocument/2006/relationships/image" Target="../media/image62.png"/><Relationship Id="rId10" Type="http://schemas.openxmlformats.org/officeDocument/2006/relationships/image" Target="../media/image58.jpeg"/><Relationship Id="rId4" Type="http://schemas.openxmlformats.org/officeDocument/2006/relationships/image" Target="../media/image51.png"/><Relationship Id="rId9" Type="http://schemas.openxmlformats.org/officeDocument/2006/relationships/image" Target="../media/image57.jpeg"/><Relationship Id="rId14" Type="http://schemas.openxmlformats.org/officeDocument/2006/relationships/image" Target="../media/image4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hyperlink" Target="2017%20rules%20all/Travelling%20rules%20changes%202017%20updated/TV.2C.1._2017Rules_Art25TV_LEGAL_Completation%20of%20dribble%200-1-2_OQT2016_CRO-TUN.mp4" TargetMode="External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hyperlink" Target="2017%20rules%20all/Travelling%20rules%20changes%202017%20updated/TV.2C.3._2017Rules_Art25TV_LEGAL_After%20gaining%20the%20control%20of%20the%20ball%200-1-2_Rio2016_USA-FRA.mp4" TargetMode="Externa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hyperlink" Target="2017%20rules%20all/Travelling%20rules%20changes%202017%20updated/TV.2C.2_2017Rules_Art25TV_LEGAL_After%20gaining%20the%20control%20of%20the%20ball%200-1-2_Rio2016_AUS-FRA.mp4" TargetMode="External"/><Relationship Id="rId4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17.png"/><Relationship Id="rId3" Type="http://schemas.openxmlformats.org/officeDocument/2006/relationships/image" Target="../media/image35.png"/><Relationship Id="rId7" Type="http://schemas.openxmlformats.org/officeDocument/2006/relationships/image" Target="../media/image52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71.png"/><Relationship Id="rId5" Type="http://schemas.openxmlformats.org/officeDocument/2006/relationships/image" Target="../media/image69.png"/><Relationship Id="rId10" Type="http://schemas.openxmlformats.org/officeDocument/2006/relationships/image" Target="../media/image20.svg"/><Relationship Id="rId4" Type="http://schemas.openxmlformats.org/officeDocument/2006/relationships/image" Target="../media/image48.png"/><Relationship Id="rId9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35.png"/><Relationship Id="rId18" Type="http://schemas.openxmlformats.org/officeDocument/2006/relationships/image" Target="../media/image81.png"/><Relationship Id="rId3" Type="http://schemas.openxmlformats.org/officeDocument/2006/relationships/image" Target="../media/image38.png"/><Relationship Id="rId7" Type="http://schemas.openxmlformats.org/officeDocument/2006/relationships/image" Target="../media/image73.png"/><Relationship Id="rId12" Type="http://schemas.openxmlformats.org/officeDocument/2006/relationships/image" Target="../media/image16.png"/><Relationship Id="rId17" Type="http://schemas.openxmlformats.org/officeDocument/2006/relationships/image" Target="../media/image8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76.png"/><Relationship Id="rId5" Type="http://schemas.openxmlformats.org/officeDocument/2006/relationships/image" Target="../media/image30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4" Type="http://schemas.openxmlformats.org/officeDocument/2006/relationships/image" Target="../media/image72.png"/><Relationship Id="rId9" Type="http://schemas.openxmlformats.org/officeDocument/2006/relationships/image" Target="../media/image74.png"/><Relationship Id="rId14" Type="http://schemas.openxmlformats.org/officeDocument/2006/relationships/image" Target="../media/image7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72.png"/><Relationship Id="rId3" Type="http://schemas.openxmlformats.org/officeDocument/2006/relationships/image" Target="../media/image82.png"/><Relationship Id="rId7" Type="http://schemas.openxmlformats.org/officeDocument/2006/relationships/image" Target="../media/image55.png"/><Relationship Id="rId12" Type="http://schemas.openxmlformats.org/officeDocument/2006/relationships/image" Target="../media/image1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0.png"/><Relationship Id="rId5" Type="http://schemas.openxmlformats.org/officeDocument/2006/relationships/image" Target="../media/image51.png"/><Relationship Id="rId10" Type="http://schemas.openxmlformats.org/officeDocument/2006/relationships/image" Target="../media/image70.png"/><Relationship Id="rId4" Type="http://schemas.openxmlformats.org/officeDocument/2006/relationships/image" Target="../media/image16.png"/><Relationship Id="rId9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84.png"/><Relationship Id="rId7" Type="http://schemas.openxmlformats.org/officeDocument/2006/relationships/image" Target="../media/image3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29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hyperlink" Target="2017%20rules%20all/Travelling%20rules%20changes%202017%20updated/TV.2E.1_2017Rules_Art27TV_ILLEGAL_Same%20foot%20twice_OQT2016_IRI-MEX.mp4" TargetMode="Externa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1.png"/><Relationship Id="rId7" Type="http://schemas.openxmlformats.org/officeDocument/2006/relationships/image" Target="../media/image9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5.png"/><Relationship Id="rId4" Type="http://schemas.openxmlformats.org/officeDocument/2006/relationships/image" Target="../media/image33.png"/><Relationship Id="rId9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29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hyperlink" Target="2017%20rules%20all/Travelling%20rules%20changes%202017%20updated/TV.2F.1._2017Rules_Art25TV_LEGAL_%20Spin%20Move_Rio2016W_FRA-BRA.mp4" TargetMode="Externa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528283" y="1599681"/>
            <a:ext cx="8029791" cy="155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k-SK" sz="3200" b="1" dirty="0">
                <a:latin typeface="Fiba" panose="02010500040101020104" pitchFamily="2" charset="0"/>
                <a:ea typeface="Fiba" charset="0"/>
                <a:cs typeface="Calibri" panose="020F0502020204030204" pitchFamily="34" charset="0"/>
              </a:rPr>
              <a:t>PRAVIDLÁ</a:t>
            </a:r>
            <a:r>
              <a:rPr lang="en-US" sz="3200" b="1" dirty="0">
                <a:latin typeface="Fiba" panose="02010500040101020104" pitchFamily="2" charset="0"/>
                <a:ea typeface="Fiba" charset="0"/>
                <a:cs typeface="Calibri" panose="020F0502020204030204" pitchFamily="34" charset="0"/>
              </a:rPr>
              <a:t> 2017+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sz="3200" b="1" dirty="0">
                <a:latin typeface="Fiba" panose="02010500040101020104" pitchFamily="2" charset="0"/>
                <a:ea typeface="Fiba" charset="0"/>
                <a:cs typeface="Calibri" panose="020F0502020204030204" pitchFamily="34" charset="0"/>
              </a:rPr>
              <a:t>Článok</a:t>
            </a:r>
            <a:r>
              <a:rPr lang="en-US" sz="3200" b="1" dirty="0">
                <a:latin typeface="Fiba" panose="02010500040101020104" pitchFamily="2" charset="0"/>
                <a:ea typeface="Fiba" charset="0"/>
                <a:cs typeface="Calibri" panose="020F0502020204030204" pitchFamily="34" charset="0"/>
              </a:rPr>
              <a:t> 25 </a:t>
            </a:r>
            <a:r>
              <a:rPr lang="sk-SK" sz="3200" b="1" dirty="0">
                <a:latin typeface="Fiba" panose="02010500040101020104" pitchFamily="2" charset="0"/>
                <a:ea typeface="Fiba" charset="0"/>
                <a:cs typeface="Calibri" panose="020F0502020204030204" pitchFamily="34" charset="0"/>
              </a:rPr>
              <a:t>kroky</a:t>
            </a:r>
            <a:r>
              <a:rPr lang="en-US" sz="3200" b="1" dirty="0">
                <a:latin typeface="Fiba" panose="02010500040101020104" pitchFamily="2" charset="0"/>
                <a:ea typeface="Fiba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" name="Suorakulmio 1"/>
          <p:cNvSpPr/>
          <p:nvPr/>
        </p:nvSpPr>
        <p:spPr>
          <a:xfrm>
            <a:off x="435950" y="2769527"/>
            <a:ext cx="1846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dirty="0">
              <a:latin typeface="Fiba" charset="0"/>
              <a:ea typeface="Fiba" charset="0"/>
              <a:cs typeface="Fiba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7336972" y="6398038"/>
            <a:ext cx="1719944" cy="28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i="1" dirty="0">
                <a:latin typeface="Fiba" charset="0"/>
                <a:ea typeface="Fiba" charset="0"/>
                <a:cs typeface="Fiba" charset="0"/>
              </a:rPr>
              <a:t>Version 1.0 / 30 August 2017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i="1" dirty="0">
                <a:latin typeface="Fiba" charset="0"/>
                <a:ea typeface="Fiba" charset="0"/>
                <a:cs typeface="Fiba" charset="0"/>
              </a:rPr>
              <a:t>OBR 2017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iba" charset="0"/>
              <a:ea typeface="Fiba" charset="0"/>
              <a:cs typeface="Fib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8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297455" y="1402635"/>
            <a:ext cx="7760695" cy="5458729"/>
          </a:xfrm>
        </p:spPr>
        <p:txBody>
          <a:bodyPr>
            <a:normAutofit/>
          </a:bodyPr>
          <a:lstStyle/>
          <a:p>
            <a:pPr marL="717550" indent="-717550"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041525" algn="ctr"/>
              </a:tabLst>
            </a:pPr>
            <a:r>
              <a:rPr lang="es-ES" altLang="es-ES_tradnl" sz="2000" dirty="0">
                <a:solidFill>
                  <a:srgbClr val="000000"/>
                </a:solidFill>
                <a:latin typeface="Univers 57 Condensed" charset="0"/>
                <a:ea typeface="Univers 57 Condensed" charset="0"/>
                <a:cs typeface="Univers 57 Condensed" charset="0"/>
              </a:rPr>
              <a:t>	</a:t>
            </a:r>
            <a:endParaRPr lang="es-ES_tradnl" altLang="es-ES_tradnl" sz="2000" dirty="0">
              <a:latin typeface="Univers 57 Condensed" charset="0"/>
              <a:ea typeface="Univers 57 Condensed" charset="0"/>
              <a:cs typeface="Univers 57 Condensed" charset="0"/>
            </a:endParaRPr>
          </a:p>
          <a:p>
            <a:pPr marL="539750" lvl="0" indent="-53975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041525" algn="ctr"/>
              </a:tabLst>
            </a:pPr>
            <a:r>
              <a:rPr lang="sk-SK" altLang="es-ES_tradnl" sz="2000" dirty="0">
                <a:solidFill>
                  <a:srgbClr val="FF0000"/>
                </a:solidFill>
              </a:rPr>
              <a:t>       5.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Ak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hráč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dopadne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na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podlahu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jednou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nohou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,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táto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noha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sa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stáva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sk-SK" altLang="es-ES_tradnl" sz="2000" dirty="0" err="1">
                <a:solidFill>
                  <a:srgbClr val="FF0000"/>
                </a:solidFill>
              </a:rPr>
              <a:t>obrátkovou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nohou</a:t>
            </a:r>
            <a:r>
              <a:rPr lang="sk-SK" altLang="es-ES_tradnl" sz="2000" dirty="0">
                <a:solidFill>
                  <a:srgbClr val="FF0000"/>
                </a:solidFill>
              </a:rPr>
              <a:t>.</a:t>
            </a:r>
          </a:p>
          <a:p>
            <a:pPr marL="539750" lvl="0" indent="-53975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041525" algn="ctr"/>
              </a:tabLst>
            </a:pPr>
            <a:endParaRPr lang="en-GB" altLang="es-ES_tradnl" sz="2000" dirty="0">
              <a:solidFill>
                <a:srgbClr val="FF0000"/>
              </a:solidFill>
              <a:latin typeface="Univers 57 Condensed"/>
            </a:endParaRPr>
          </a:p>
          <a:p>
            <a:pPr marL="539750" lvl="0" indent="-53975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041525" algn="ctr"/>
              </a:tabLst>
            </a:pPr>
            <a:r>
              <a:rPr lang="sk-SK" altLang="es-ES_tradnl" sz="2000" dirty="0">
                <a:solidFill>
                  <a:srgbClr val="FF0000"/>
                </a:solidFill>
              </a:rPr>
              <a:t>	6.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Ak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sa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hráč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odrazí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z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jednej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nohy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v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prvom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kroku</a:t>
            </a:r>
            <a:r>
              <a:rPr lang="sk-SK" altLang="es-ES_tradnl" sz="2000" dirty="0">
                <a:solidFill>
                  <a:srgbClr val="FF0000"/>
                </a:solidFill>
              </a:rPr>
              <a:t>,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môže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dopadnúť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na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podlahu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obidvoma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nohami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súčasne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v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druhom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kroku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. V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tejto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situácii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žiadna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noha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nie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je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sk-SK" altLang="es-ES_tradnl" sz="2000" dirty="0" err="1">
                <a:solidFill>
                  <a:srgbClr val="FF0000"/>
                </a:solidFill>
              </a:rPr>
              <a:t>obrátkov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á.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Ak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jedna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noha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alebo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obidve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nohy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opustia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podlahu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žiadna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noha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sa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nesmie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vrátiť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na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podlahu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predtým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ako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lopta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opust</a:t>
            </a:r>
            <a:r>
              <a:rPr lang="sk-SK" altLang="es-ES_tradnl" sz="2000" dirty="0">
                <a:solidFill>
                  <a:srgbClr val="FF0000"/>
                </a:solidFill>
              </a:rPr>
              <a:t>í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ruku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(y)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hráča</a:t>
            </a:r>
            <a:r>
              <a:rPr lang="sk-SK" altLang="es-ES_tradnl" sz="2000" dirty="0">
                <a:solidFill>
                  <a:srgbClr val="FF0000"/>
                </a:solidFill>
              </a:rPr>
              <a:t>.</a:t>
            </a:r>
            <a:endParaRPr lang="en-GB" altLang="es-ES_tradnl" sz="2000" dirty="0">
              <a:solidFill>
                <a:srgbClr val="FF0000"/>
              </a:solidFill>
              <a:latin typeface="Univers 57 Condensed"/>
            </a:endParaRPr>
          </a:p>
          <a:p>
            <a:pPr marL="539750" lvl="0" indent="-53975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041525" algn="ctr"/>
              </a:tabLst>
            </a:pPr>
            <a:r>
              <a:rPr lang="sk-SK" altLang="es-ES_tradnl" sz="2000" dirty="0">
                <a:solidFill>
                  <a:srgbClr val="FF0000"/>
                </a:solidFill>
              </a:rPr>
              <a:t>	</a:t>
            </a:r>
          </a:p>
          <a:p>
            <a:pPr marL="539750" lvl="0" indent="-53975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041525" algn="ctr"/>
              </a:tabLst>
            </a:pPr>
            <a:r>
              <a:rPr lang="sk-SK" altLang="es-ES_tradnl" sz="2000" dirty="0">
                <a:solidFill>
                  <a:srgbClr val="FF0000"/>
                </a:solidFill>
              </a:rPr>
              <a:t>	7.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Ak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obidve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nohy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sú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vo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vzduchu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a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hráč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dopadne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obidvoma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noham</a:t>
            </a:r>
            <a:r>
              <a:rPr lang="sk-SK" altLang="es-ES_tradnl" sz="2000" dirty="0">
                <a:solidFill>
                  <a:srgbClr val="FF0000"/>
                </a:solidFill>
              </a:rPr>
              <a:t>i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na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podlahu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súčasne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, v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momente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sk-SK" altLang="es-ES_tradnl" sz="2000" dirty="0">
                <a:solidFill>
                  <a:srgbClr val="FF0000"/>
                </a:solidFill>
              </a:rPr>
              <a:t>ako zodvihne jednu nohu,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druhá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noha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sk-SK" altLang="es-ES_tradnl" sz="2000" dirty="0">
                <a:solidFill>
                  <a:srgbClr val="FF0000"/>
                </a:solidFill>
              </a:rPr>
              <a:t>sa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stáva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sk-SK" altLang="es-ES_tradnl" sz="2000" dirty="0" err="1">
                <a:solidFill>
                  <a:srgbClr val="FF0000"/>
                </a:solidFill>
              </a:rPr>
              <a:t>obrátko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vou</a:t>
            </a:r>
            <a:r>
              <a:rPr lang="sk-SK" altLang="es-ES_tradnl" sz="2000" dirty="0">
                <a:solidFill>
                  <a:srgbClr val="FF0000"/>
                </a:solidFill>
              </a:rPr>
              <a:t>.</a:t>
            </a:r>
            <a:endParaRPr lang="en-GB" altLang="es-ES_tradnl" sz="2000" dirty="0">
              <a:solidFill>
                <a:srgbClr val="FF0000"/>
              </a:solidFill>
              <a:latin typeface="Univers 57 Condensed"/>
            </a:endParaRPr>
          </a:p>
          <a:p>
            <a:pPr marL="539750" lvl="0" indent="-53975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041525" algn="ctr"/>
              </a:tabLst>
            </a:pPr>
            <a:r>
              <a:rPr lang="sk-SK" altLang="es-ES_tradnl" sz="2000" dirty="0">
                <a:solidFill>
                  <a:srgbClr val="FF0000"/>
                </a:solidFill>
              </a:rPr>
              <a:t>	</a:t>
            </a:r>
          </a:p>
          <a:p>
            <a:pPr marL="539750" lvl="0" indent="-53975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041525" algn="ctr"/>
              </a:tabLst>
            </a:pPr>
            <a:r>
              <a:rPr lang="sk-SK" altLang="es-ES_tradnl" sz="2000" dirty="0">
                <a:solidFill>
                  <a:srgbClr val="FF0000"/>
                </a:solidFill>
              </a:rPr>
              <a:t>	8.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Hráč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sa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nesmie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dotknúť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podlahy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sk-SK" altLang="es-ES_tradnl" sz="2000" dirty="0">
                <a:solidFill>
                  <a:srgbClr val="FF0000"/>
                </a:solidFill>
              </a:rPr>
              <a:t>následne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tou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istou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nohou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alebo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obidvoma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nohami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súčasne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po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ukončení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driblingu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alebo</a:t>
            </a:r>
            <a:r>
              <a:rPr lang="en-GB" altLang="es-ES_tradnl" sz="2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získaní</a:t>
            </a:r>
            <a:r>
              <a:rPr lang="sk-SK" altLang="es-ES_tradnl" sz="2000" dirty="0">
                <a:solidFill>
                  <a:srgbClr val="FF0000"/>
                </a:solidFill>
              </a:rPr>
              <a:t> lopty pod </a:t>
            </a:r>
            <a:r>
              <a:rPr lang="en-GB" altLang="es-ES_tradnl" sz="2000" dirty="0" err="1">
                <a:solidFill>
                  <a:srgbClr val="FF0000"/>
                </a:solidFill>
                <a:latin typeface="Univers 57 Condensed"/>
              </a:rPr>
              <a:t>kontrol</a:t>
            </a:r>
            <a:r>
              <a:rPr lang="sk-SK" altLang="es-ES_tradnl" sz="2000" dirty="0">
                <a:solidFill>
                  <a:srgbClr val="FF0000"/>
                </a:solidFill>
              </a:rPr>
              <a:t>u.</a:t>
            </a:r>
            <a:endParaRPr lang="en-GB" altLang="es-ES_tradnl" sz="2000" dirty="0">
              <a:solidFill>
                <a:srgbClr val="FF0000"/>
              </a:solidFill>
              <a:latin typeface="Univers 57 Condensed"/>
            </a:endParaRPr>
          </a:p>
          <a:p>
            <a:endParaRPr lang="es-ES_tradnl" sz="2000" dirty="0">
              <a:latin typeface="Univers 57 Condensed" charset="0"/>
              <a:ea typeface="Univers 57 Condensed" charset="0"/>
              <a:cs typeface="Univers 57 Condensed" charset="0"/>
            </a:endParaRPr>
          </a:p>
        </p:txBody>
      </p:sp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297455" y="287526"/>
            <a:ext cx="8229600" cy="637987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>
                <a:solidFill>
                  <a:schemeClr val="tx1"/>
                </a:solidFill>
                <a:latin typeface="Fiba" panose="02010500040101020104" pitchFamily="2" charset="0"/>
                <a:cs typeface="Calibri" panose="020F0502020204030204" pitchFamily="34" charset="0"/>
              </a:rPr>
              <a:t>ČLÁNOK</a:t>
            </a:r>
            <a:r>
              <a:rPr lang="es-ES" sz="3200" b="1" dirty="0">
                <a:solidFill>
                  <a:schemeClr val="tx1"/>
                </a:solidFill>
                <a:latin typeface="Fiba" panose="02010500040101020104" pitchFamily="2" charset="0"/>
                <a:cs typeface="Calibri" panose="020F0502020204030204" pitchFamily="34" charset="0"/>
              </a:rPr>
              <a:t> 25</a:t>
            </a:r>
            <a:r>
              <a:rPr lang="sk-SK" sz="3200" b="1" dirty="0">
                <a:solidFill>
                  <a:schemeClr val="tx1"/>
                </a:solidFill>
                <a:latin typeface="Fiba" panose="02010500040101020104" pitchFamily="2" charset="0"/>
                <a:cs typeface="Calibri" panose="020F0502020204030204" pitchFamily="34" charset="0"/>
              </a:rPr>
              <a:t> KROKY -</a:t>
            </a:r>
            <a:r>
              <a:rPr lang="es-ES" sz="3200" b="1" dirty="0">
                <a:solidFill>
                  <a:schemeClr val="tx1"/>
                </a:solidFill>
                <a:latin typeface="Fiba" panose="02010500040101020104" pitchFamily="2" charset="0"/>
                <a:cs typeface="Calibri" panose="020F0502020204030204" pitchFamily="34" charset="0"/>
              </a:rPr>
              <a:t> </a:t>
            </a:r>
            <a:r>
              <a:rPr lang="sk-SK" sz="3200" b="1" dirty="0">
                <a:solidFill>
                  <a:schemeClr val="tx1"/>
                </a:solidFill>
                <a:latin typeface="Fiba" panose="02010500040101020104" pitchFamily="2" charset="0"/>
                <a:cs typeface="Calibri" panose="020F0502020204030204" pitchFamily="34" charset="0"/>
              </a:rPr>
              <a:t>PRAVIDLO</a:t>
            </a:r>
            <a:r>
              <a:rPr lang="es-ES" sz="3200" b="1" dirty="0">
                <a:solidFill>
                  <a:schemeClr val="tx1"/>
                </a:solidFill>
                <a:latin typeface="Fiba" panose="02010500040101020104" pitchFamily="2" charset="0"/>
                <a:cs typeface="Calibri" panose="020F0502020204030204" pitchFamily="34" charset="0"/>
              </a:rPr>
              <a:t>  (</a:t>
            </a:r>
            <a:r>
              <a:rPr lang="sk-SK" sz="3200" b="1" dirty="0">
                <a:solidFill>
                  <a:schemeClr val="tx1"/>
                </a:solidFill>
                <a:latin typeface="Fiba" panose="02010500040101020104" pitchFamily="2" charset="0"/>
                <a:cs typeface="Calibri" panose="020F0502020204030204" pitchFamily="34" charset="0"/>
              </a:rPr>
              <a:t>4</a:t>
            </a:r>
            <a:r>
              <a:rPr lang="es-ES" sz="3200" b="1" dirty="0">
                <a:solidFill>
                  <a:schemeClr val="tx1"/>
                </a:solidFill>
                <a:latin typeface="Fiba" panose="02010500040101020104" pitchFamily="2" charset="0"/>
                <a:cs typeface="Calibri" panose="020F0502020204030204" pitchFamily="34" charset="0"/>
              </a:rPr>
              <a:t>)</a:t>
            </a:r>
            <a:endParaRPr lang="es-ES_tradnl" sz="3200" dirty="0">
              <a:solidFill>
                <a:schemeClr val="tx1"/>
              </a:solidFill>
              <a:latin typeface="Fiba" panose="020105000401010201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744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297455" y="2227029"/>
            <a:ext cx="8015690" cy="3110284"/>
          </a:xfrm>
        </p:spPr>
        <p:txBody>
          <a:bodyPr>
            <a:normAutofit/>
          </a:bodyPr>
          <a:lstStyle/>
          <a:p>
            <a:pPr marL="539750" lvl="1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041525" algn="ctr"/>
              </a:tabLst>
            </a:pPr>
            <a:endParaRPr lang="en-GB" altLang="es-ES_tradnl" sz="2000" dirty="0">
              <a:latin typeface="Univers 57 Condensed" charset="0"/>
              <a:ea typeface="Univers 57 Condensed" charset="0"/>
              <a:cs typeface="Univers 57 Condensed" charset="0"/>
            </a:endParaRPr>
          </a:p>
          <a:p>
            <a:pPr marL="539750" lvl="1" indent="-539750"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041525" algn="ctr"/>
              </a:tabLst>
            </a:pPr>
            <a:r>
              <a:rPr lang="en-GB" altLang="es-ES_tradnl" sz="2400" dirty="0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25.2.2</a:t>
            </a:r>
            <a:r>
              <a:rPr lang="sk-SK" altLang="es-ES_tradnl" sz="2400" dirty="0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 : Hráč, ktorý spadol, sedí alebo leží na podlahe</a:t>
            </a:r>
            <a:r>
              <a:rPr lang="es-ES_tradnl" altLang="es-ES_tradnl" sz="2400" dirty="0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 </a:t>
            </a:r>
          </a:p>
          <a:p>
            <a:pPr marL="804863" lvl="1" indent="-265113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1525" algn="ctr"/>
              </a:tabLst>
            </a:pPr>
            <a:endParaRPr lang="es-ES_tradnl" altLang="es-ES_tradnl" sz="2400" dirty="0">
              <a:latin typeface="Fiba" panose="02010500040101020104" pitchFamily="2" charset="0"/>
              <a:ea typeface="Univers 57 Condensed" charset="0"/>
              <a:cs typeface="Univers 57 Condensed" charset="0"/>
            </a:endParaRPr>
          </a:p>
          <a:p>
            <a:pPr marL="892175" lvl="1" indent="-176213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1525" algn="ctr"/>
              </a:tabLst>
            </a:pPr>
            <a:r>
              <a:rPr lang="sk-SK" altLang="es-ES_tradnl" sz="2400" dirty="0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Je dovolené ak hráč držiac loptu spadne na podlahu a šmýka sa po nej alebo sediac alebo ležiac na podlahe získa loptu pod kontrolu</a:t>
            </a:r>
            <a:endParaRPr lang="es-ES_tradnl" altLang="es-ES_tradnl" sz="2400" dirty="0">
              <a:latin typeface="Fiba" panose="02010500040101020104" pitchFamily="2" charset="0"/>
              <a:ea typeface="Univers 57 Condensed" charset="0"/>
              <a:cs typeface="Univers 57 Condensed" charset="0"/>
            </a:endParaRPr>
          </a:p>
          <a:p>
            <a:pPr marL="892175" lvl="1" indent="-176213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1525" algn="ctr"/>
              </a:tabLst>
            </a:pPr>
            <a:r>
              <a:rPr lang="sk-SK" altLang="es-ES_tradnl" sz="2400" dirty="0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Priestupok nastane ak následne sa hráč kotúľa alebo držiac loptu sa pokúša vstať</a:t>
            </a:r>
            <a:r>
              <a:rPr lang="en-GB" altLang="es-ES_tradnl" sz="2400" dirty="0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.</a:t>
            </a:r>
            <a:endParaRPr lang="es-ES_tradnl" altLang="es-ES_tradnl" sz="2400" dirty="0">
              <a:latin typeface="Fiba" panose="02010500040101020104" pitchFamily="2" charset="0"/>
              <a:ea typeface="Univers 57 Condensed" charset="0"/>
              <a:cs typeface="Univers 57 Condensed" charset="0"/>
            </a:endParaRPr>
          </a:p>
          <a:p>
            <a:endParaRPr lang="es-ES_tradnl" sz="1000" dirty="0"/>
          </a:p>
        </p:txBody>
      </p:sp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297455" y="287526"/>
            <a:ext cx="8229600" cy="637987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>
                <a:solidFill>
                  <a:schemeClr val="tx1"/>
                </a:solidFill>
                <a:latin typeface="Fiba" panose="02010500040101020104" pitchFamily="2" charset="0"/>
                <a:cs typeface="Calibri" panose="020F0502020204030204" pitchFamily="34" charset="0"/>
              </a:rPr>
              <a:t>ČLÁNOK</a:t>
            </a:r>
            <a:r>
              <a:rPr lang="es-ES" sz="3200" b="1" dirty="0">
                <a:solidFill>
                  <a:schemeClr val="tx1"/>
                </a:solidFill>
                <a:latin typeface="Fiba" panose="02010500040101020104" pitchFamily="2" charset="0"/>
                <a:cs typeface="Calibri" panose="020F0502020204030204" pitchFamily="34" charset="0"/>
              </a:rPr>
              <a:t> 25</a:t>
            </a:r>
            <a:r>
              <a:rPr lang="sk-SK" sz="3200" b="1" dirty="0">
                <a:solidFill>
                  <a:schemeClr val="tx1"/>
                </a:solidFill>
                <a:latin typeface="Fiba" panose="02010500040101020104" pitchFamily="2" charset="0"/>
                <a:cs typeface="Calibri" panose="020F0502020204030204" pitchFamily="34" charset="0"/>
              </a:rPr>
              <a:t> KROKY -</a:t>
            </a:r>
            <a:r>
              <a:rPr lang="es-ES" sz="3200" b="1" dirty="0">
                <a:solidFill>
                  <a:schemeClr val="tx1"/>
                </a:solidFill>
                <a:latin typeface="Fiba" panose="02010500040101020104" pitchFamily="2" charset="0"/>
                <a:cs typeface="Calibri" panose="020F0502020204030204" pitchFamily="34" charset="0"/>
              </a:rPr>
              <a:t> </a:t>
            </a:r>
            <a:r>
              <a:rPr lang="sk-SK" sz="3200" b="1" dirty="0">
                <a:solidFill>
                  <a:schemeClr val="tx1"/>
                </a:solidFill>
                <a:latin typeface="Fiba" panose="02010500040101020104" pitchFamily="2" charset="0"/>
                <a:cs typeface="Calibri" panose="020F0502020204030204" pitchFamily="34" charset="0"/>
              </a:rPr>
              <a:t>PRAVIDLO</a:t>
            </a:r>
            <a:r>
              <a:rPr lang="es-ES" sz="3200" b="1" dirty="0">
                <a:solidFill>
                  <a:schemeClr val="tx1"/>
                </a:solidFill>
                <a:latin typeface="Fiba" panose="02010500040101020104" pitchFamily="2" charset="0"/>
                <a:cs typeface="Calibri" panose="020F0502020204030204" pitchFamily="34" charset="0"/>
              </a:rPr>
              <a:t>  (</a:t>
            </a:r>
            <a:r>
              <a:rPr lang="sk-SK" sz="3200" b="1" dirty="0">
                <a:solidFill>
                  <a:schemeClr val="tx1"/>
                </a:solidFill>
                <a:latin typeface="Fiba" panose="02010500040101020104" pitchFamily="2" charset="0"/>
                <a:cs typeface="Calibri" panose="020F0502020204030204" pitchFamily="34" charset="0"/>
              </a:rPr>
              <a:t>5</a:t>
            </a:r>
            <a:r>
              <a:rPr lang="es-ES" sz="3200" b="1" dirty="0">
                <a:solidFill>
                  <a:schemeClr val="tx1"/>
                </a:solidFill>
                <a:latin typeface="Fiba" panose="02010500040101020104" pitchFamily="2" charset="0"/>
                <a:cs typeface="Calibri" panose="020F0502020204030204" pitchFamily="34" charset="0"/>
              </a:rPr>
              <a:t>)</a:t>
            </a:r>
            <a:endParaRPr lang="es-ES_tradnl" sz="3200" dirty="0">
              <a:solidFill>
                <a:schemeClr val="tx1"/>
              </a:solidFill>
              <a:latin typeface="Fiba" panose="020105000401010201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548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297455" y="1717963"/>
            <a:ext cx="2778254" cy="1800491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marL="539750" lvl="1" indent="-539750"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041525" algn="ctr"/>
              </a:tabLst>
            </a:pPr>
            <a:r>
              <a:rPr lang="sk-SK" altLang="es-ES_tradnl" sz="2000" dirty="0">
                <a:latin typeface="Fiba" charset="0"/>
                <a:ea typeface="Fiba" charset="0"/>
                <a:cs typeface="Fiba" charset="0"/>
              </a:rPr>
              <a:t>STARÉ (PRED 2017)</a:t>
            </a:r>
            <a:r>
              <a:rPr lang="en-GB" altLang="es-ES_tradnl" sz="2000" dirty="0">
                <a:latin typeface="Fiba" charset="0"/>
                <a:ea typeface="Fiba" charset="0"/>
                <a:cs typeface="Fiba" charset="0"/>
              </a:rPr>
              <a:t>:</a:t>
            </a:r>
          </a:p>
          <a:p>
            <a:pPr marL="539750" lvl="1" indent="-539750"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041525" algn="ctr"/>
              </a:tabLst>
            </a:pPr>
            <a:endParaRPr lang="en-GB" altLang="es-ES_tradnl" sz="1600" dirty="0">
              <a:latin typeface="Fiba" charset="0"/>
              <a:ea typeface="Fiba" charset="0"/>
              <a:cs typeface="Fiba" charset="0"/>
            </a:endParaRPr>
          </a:p>
          <a:p>
            <a:pPr marL="0" lvl="1" indent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2041525" algn="ctr"/>
              </a:tabLst>
            </a:pPr>
            <a:r>
              <a:rPr lang="sk-SK" altLang="es-ES_tradnl" sz="2000" u="sng" dirty="0">
                <a:solidFill>
                  <a:srgbClr val="000000"/>
                </a:solidFill>
                <a:latin typeface="Fiba" charset="0"/>
                <a:ea typeface="Fiba" charset="0"/>
                <a:cs typeface="Fiba" charset="0"/>
              </a:rPr>
              <a:t>Zatiaľ čo</a:t>
            </a:r>
            <a:r>
              <a:rPr lang="en-GB" altLang="es-ES_tradnl" sz="2000" dirty="0">
                <a:solidFill>
                  <a:srgbClr val="000000"/>
                </a:solidFill>
                <a:latin typeface="Fiba" charset="0"/>
                <a:ea typeface="Fiba" charset="0"/>
                <a:cs typeface="Fiba" charset="0"/>
              </a:rPr>
              <a:t> </a:t>
            </a:r>
            <a:r>
              <a:rPr lang="sk-SK" altLang="es-ES_tradnl" sz="2000" dirty="0">
                <a:solidFill>
                  <a:srgbClr val="000000"/>
                </a:solidFill>
                <a:latin typeface="Fiba" charset="0"/>
                <a:ea typeface="Fiba" charset="0"/>
                <a:cs typeface="Fiba" charset="0"/>
              </a:rPr>
              <a:t>ZÍSKAVA LOPTU POD KONTROLU</a:t>
            </a:r>
            <a:endParaRPr lang="en-GB" sz="2000" dirty="0">
              <a:latin typeface="Fiba" charset="0"/>
              <a:ea typeface="Fiba" charset="0"/>
              <a:cs typeface="Fiba" charset="0"/>
            </a:endParaRPr>
          </a:p>
          <a:p>
            <a:pPr marL="539750" lvl="1" indent="-539750"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041525" algn="ctr"/>
              </a:tabLst>
            </a:pPr>
            <a:endParaRPr lang="en-GB" sz="1600" dirty="0">
              <a:latin typeface="Univers 57 Condensed" charset="0"/>
              <a:ea typeface="Univers 57 Condensed" charset="0"/>
              <a:cs typeface="Univers 57 Condensed" charset="0"/>
            </a:endParaRPr>
          </a:p>
          <a:p>
            <a:pPr marL="539750" lvl="1" indent="-539750"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041525" algn="ctr"/>
              </a:tabLst>
            </a:pPr>
            <a:endParaRPr lang="es-ES_tradnl" sz="1100" dirty="0">
              <a:latin typeface="Univers 57 Condensed" charset="0"/>
              <a:ea typeface="Univers 57 Condensed" charset="0"/>
              <a:cs typeface="Univers 57 Condensed" charset="0"/>
            </a:endParaRPr>
          </a:p>
        </p:txBody>
      </p:sp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92467" y="174381"/>
            <a:ext cx="8229600" cy="637987"/>
          </a:xfrm>
        </p:spPr>
        <p:txBody>
          <a:bodyPr>
            <a:noAutofit/>
          </a:bodyPr>
          <a:lstStyle/>
          <a:p>
            <a:pPr algn="ctr"/>
            <a:r>
              <a:rPr lang="sk-SK" sz="2400" b="1" dirty="0">
                <a:solidFill>
                  <a:schemeClr val="tx1"/>
                </a:solidFill>
                <a:latin typeface="Fiba" panose="02010500040101020104" pitchFamily="2" charset="0"/>
                <a:ea typeface="+mn-ea"/>
                <a:cs typeface="+mn-cs"/>
              </a:rPr>
              <a:t>ZMENA PRINCÍPU</a:t>
            </a:r>
            <a:r>
              <a:rPr lang="es-ES" sz="2400" b="1" dirty="0">
                <a:solidFill>
                  <a:schemeClr val="tx1"/>
                </a:solidFill>
                <a:latin typeface="Fiba" panose="02010500040101020104" pitchFamily="2" charset="0"/>
                <a:ea typeface="+mn-ea"/>
                <a:cs typeface="+mn-cs"/>
              </a:rPr>
              <a:t>  - </a:t>
            </a:r>
            <a:r>
              <a:rPr lang="sk-SK" sz="2400" b="1" dirty="0">
                <a:solidFill>
                  <a:schemeClr val="tx1"/>
                </a:solidFill>
                <a:latin typeface="Fiba" panose="02010500040101020104" pitchFamily="2" charset="0"/>
                <a:ea typeface="+mn-ea"/>
                <a:cs typeface="+mn-cs"/>
              </a:rPr>
              <a:t>ČLÁNOK </a:t>
            </a:r>
            <a:r>
              <a:rPr lang="es-ES" sz="2400" b="1" dirty="0">
                <a:solidFill>
                  <a:schemeClr val="tx1"/>
                </a:solidFill>
                <a:latin typeface="Fiba" panose="02010500040101020104" pitchFamily="2" charset="0"/>
                <a:ea typeface="+mn-ea"/>
                <a:cs typeface="+mn-cs"/>
              </a:rPr>
              <a:t> 25  </a:t>
            </a:r>
            <a:r>
              <a:rPr lang="sk-SK" sz="2400" b="1" dirty="0">
                <a:solidFill>
                  <a:schemeClr val="tx1"/>
                </a:solidFill>
                <a:latin typeface="Fiba" panose="02010500040101020104" pitchFamily="2" charset="0"/>
                <a:ea typeface="+mn-ea"/>
                <a:cs typeface="+mn-cs"/>
              </a:rPr>
              <a:t>KROKY</a:t>
            </a:r>
            <a:br>
              <a:rPr lang="es-ES" sz="2400" b="1" dirty="0">
                <a:solidFill>
                  <a:schemeClr val="tx1"/>
                </a:solidFill>
                <a:latin typeface="Fiba" panose="02010500040101020104" pitchFamily="2" charset="0"/>
                <a:ea typeface="+mn-ea"/>
                <a:cs typeface="+mn-cs"/>
              </a:rPr>
            </a:br>
            <a:r>
              <a:rPr lang="sk-SK" sz="2400" b="1" dirty="0">
                <a:solidFill>
                  <a:schemeClr val="tx1"/>
                </a:solidFill>
                <a:latin typeface="Fiba" panose="02010500040101020104" pitchFamily="2" charset="0"/>
                <a:ea typeface="+mn-ea"/>
                <a:cs typeface="+mn-cs"/>
              </a:rPr>
              <a:t>zatiaľ čo</a:t>
            </a:r>
            <a:r>
              <a:rPr lang="es-ES" sz="2400" b="1" dirty="0">
                <a:solidFill>
                  <a:schemeClr val="tx1"/>
                </a:solidFill>
                <a:latin typeface="Fiba" panose="02010500040101020104" pitchFamily="2" charset="0"/>
                <a:ea typeface="+mn-ea"/>
                <a:cs typeface="+mn-cs"/>
              </a:rPr>
              <a:t> -&gt; </a:t>
            </a:r>
            <a:r>
              <a:rPr lang="sk-SK" sz="2400" b="1" dirty="0">
                <a:solidFill>
                  <a:schemeClr val="tx1"/>
                </a:solidFill>
                <a:latin typeface="Fiba" panose="02010500040101020104" pitchFamily="2" charset="0"/>
                <a:ea typeface="+mn-ea"/>
                <a:cs typeface="+mn-cs"/>
              </a:rPr>
              <a:t>potom</a:t>
            </a:r>
            <a:endParaRPr lang="es-ES_tradnl" sz="2400" b="1" dirty="0">
              <a:solidFill>
                <a:schemeClr val="tx1"/>
              </a:solidFill>
              <a:latin typeface="Fiba" panose="02010500040101020104" pitchFamily="2" charset="0"/>
              <a:ea typeface="+mn-ea"/>
              <a:cs typeface="+mn-cs"/>
            </a:endParaRPr>
          </a:p>
        </p:txBody>
      </p:sp>
      <p:sp>
        <p:nvSpPr>
          <p:cNvPr id="4" name="Marcador de contenido 4"/>
          <p:cNvSpPr txBox="1">
            <a:spLocks/>
          </p:cNvSpPr>
          <p:nvPr/>
        </p:nvSpPr>
        <p:spPr>
          <a:xfrm>
            <a:off x="4184073" y="1717963"/>
            <a:ext cx="4137994" cy="1800492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0" lvl="1" indent="-539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None/>
              <a:tabLst>
                <a:tab pos="2041525" algn="ctr"/>
              </a:tabLst>
            </a:pPr>
            <a:r>
              <a:rPr lang="en-GB" altLang="es-ES_tradnl" sz="2000" dirty="0">
                <a:latin typeface="Fiba" charset="0"/>
                <a:ea typeface="Fiba" charset="0"/>
                <a:cs typeface="Fiba" charset="0"/>
              </a:rPr>
              <a:t>2017+ N</a:t>
            </a:r>
            <a:r>
              <a:rPr lang="sk-SK" altLang="es-ES_tradnl" sz="2000" dirty="0">
                <a:latin typeface="Fiba" charset="0"/>
                <a:ea typeface="Fiba" charset="0"/>
                <a:cs typeface="Fiba" charset="0"/>
              </a:rPr>
              <a:t>OVÉ</a:t>
            </a:r>
            <a:r>
              <a:rPr lang="en-GB" altLang="es-ES_tradnl" sz="2000" dirty="0">
                <a:latin typeface="Fiba" charset="0"/>
                <a:ea typeface="Fiba" charset="0"/>
                <a:cs typeface="Fiba" charset="0"/>
              </a:rPr>
              <a:t>:</a:t>
            </a:r>
          </a:p>
          <a:p>
            <a:pPr marL="539750" lvl="1" indent="-539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None/>
              <a:tabLst>
                <a:tab pos="2041525" algn="ctr"/>
              </a:tabLst>
            </a:pPr>
            <a:endParaRPr lang="en-GB" sz="2000" dirty="0">
              <a:latin typeface="Fiba" charset="0"/>
              <a:ea typeface="Fiba" charset="0"/>
              <a:cs typeface="Fiba" charset="0"/>
            </a:endParaRPr>
          </a:p>
          <a:p>
            <a:pPr marL="0" lvl="1" indent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2041525" algn="ctr"/>
              </a:tabLst>
            </a:pPr>
            <a:r>
              <a:rPr lang="sk-SK" altLang="es-ES_tradnl" sz="2000" u="sng" dirty="0">
                <a:solidFill>
                  <a:srgbClr val="000000"/>
                </a:solidFill>
                <a:latin typeface="Fiba" charset="0"/>
                <a:ea typeface="Fiba" charset="0"/>
                <a:cs typeface="Fiba" charset="0"/>
              </a:rPr>
              <a:t>PO </a:t>
            </a:r>
            <a:r>
              <a:rPr lang="sk-SK" altLang="es-ES_tradnl" sz="2000" dirty="0">
                <a:solidFill>
                  <a:srgbClr val="000000"/>
                </a:solidFill>
                <a:latin typeface="Fiba" charset="0"/>
                <a:ea typeface="Fiba" charset="0"/>
                <a:cs typeface="Fiba" charset="0"/>
              </a:rPr>
              <a:t> získaní lopty pod kontrolu</a:t>
            </a:r>
            <a:endParaRPr lang="en-GB" sz="2000" dirty="0">
              <a:latin typeface="Fiba" charset="0"/>
              <a:ea typeface="Fiba" charset="0"/>
              <a:cs typeface="Fiba" charset="0"/>
            </a:endParaRPr>
          </a:p>
          <a:p>
            <a:pPr marL="539750" lvl="1" indent="-539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None/>
              <a:tabLst>
                <a:tab pos="2041525" algn="ctr"/>
              </a:tabLst>
            </a:pPr>
            <a:endParaRPr lang="es-ES_tradnl" sz="1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614" y="3596721"/>
            <a:ext cx="1306438" cy="28384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563" y="3518455"/>
            <a:ext cx="1343825" cy="2864960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 rot="1287854">
            <a:off x="7292056" y="5869715"/>
            <a:ext cx="695516" cy="658460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noFill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479" y="3632755"/>
            <a:ext cx="1306438" cy="28384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7377" y="3632755"/>
            <a:ext cx="117186" cy="2741135"/>
          </a:xfrm>
          <a:prstGeom prst="rect">
            <a:avLst/>
          </a:prstGeom>
        </p:spPr>
      </p:pic>
      <p:sp>
        <p:nvSpPr>
          <p:cNvPr id="12" name="Elipse 11"/>
          <p:cNvSpPr/>
          <p:nvPr/>
        </p:nvSpPr>
        <p:spPr>
          <a:xfrm rot="1287854">
            <a:off x="1756075" y="5966058"/>
            <a:ext cx="695516" cy="658460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728351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171" y="165557"/>
            <a:ext cx="8229600" cy="637987"/>
          </a:xfrm>
        </p:spPr>
        <p:txBody>
          <a:bodyPr>
            <a:noAutofit/>
          </a:bodyPr>
          <a:lstStyle/>
          <a:p>
            <a:r>
              <a:rPr lang="es-ES" sz="2000" b="1" dirty="0">
                <a:solidFill>
                  <a:srgbClr val="FFFFFF"/>
                </a:solidFill>
                <a:latin typeface="Fiba" panose="02010500040101020104" pitchFamily="2" charset="0"/>
                <a:ea typeface="+mn-ea"/>
                <a:cs typeface="+mn-cs"/>
              </a:rPr>
              <a:t>THE PRINCIPLE CHANGE  - ART. 25  TRAVELLING</a:t>
            </a:r>
            <a:br>
              <a:rPr lang="es-ES" sz="2000" b="1" dirty="0">
                <a:solidFill>
                  <a:srgbClr val="FFFFFF"/>
                </a:solidFill>
                <a:latin typeface="Fiba" panose="02010500040101020104" pitchFamily="2" charset="0"/>
                <a:ea typeface="+mn-ea"/>
                <a:cs typeface="+mn-cs"/>
              </a:rPr>
            </a:br>
            <a:r>
              <a:rPr lang="es-ES" sz="2000" b="1" dirty="0">
                <a:solidFill>
                  <a:srgbClr val="FFFFFF"/>
                </a:solidFill>
                <a:latin typeface="Fiba" panose="02010500040101020104" pitchFamily="2" charset="0"/>
                <a:ea typeface="+mn-ea"/>
                <a:cs typeface="+mn-cs"/>
              </a:rPr>
              <a:t>“ZERO STEP”</a:t>
            </a:r>
            <a:endParaRPr lang="es-ES_tradnl" sz="2000" b="1" dirty="0">
              <a:solidFill>
                <a:srgbClr val="FFFFFF"/>
              </a:solidFill>
              <a:latin typeface="Fiba" panose="02010500040101020104" pitchFamily="2" charset="0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219" y="3562547"/>
            <a:ext cx="1343825" cy="2864960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 rot="1287854">
            <a:off x="4168712" y="5913807"/>
            <a:ext cx="695516" cy="658460"/>
          </a:xfrm>
          <a:prstGeom prst="ellipse">
            <a:avLst/>
          </a:prstGeom>
          <a:noFill/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noFill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434" y="3589057"/>
            <a:ext cx="1306438" cy="28384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3549" y="3686372"/>
            <a:ext cx="117186" cy="2741135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138545" y="1485297"/>
            <a:ext cx="8797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latin typeface="Univers 57 Condensed" charset="0"/>
                <a:ea typeface="Univers 57 Condensed" charset="0"/>
                <a:cs typeface="Univers 57 Condensed" charset="0"/>
              </a:rPr>
              <a:t>Použitie výrazu</a:t>
            </a:r>
            <a:r>
              <a:rPr lang="en-GB" sz="2400" dirty="0">
                <a:latin typeface="Univers 57 Condensed" charset="0"/>
                <a:ea typeface="Univers 57 Condensed" charset="0"/>
                <a:cs typeface="Univers 57 Condensed" charset="0"/>
              </a:rPr>
              <a:t> “</a:t>
            </a:r>
            <a:r>
              <a:rPr lang="en-GB" sz="2400" b="1" u="sng" dirty="0">
                <a:latin typeface="Univers 57 Condensed" charset="0"/>
                <a:ea typeface="Univers 57 Condensed" charset="0"/>
                <a:cs typeface="Univers 57 Condensed" charset="0"/>
              </a:rPr>
              <a:t>zero </a:t>
            </a:r>
            <a:r>
              <a:rPr lang="en-GB" sz="2400" b="1" dirty="0">
                <a:latin typeface="Univers 57 Condensed" charset="0"/>
                <a:ea typeface="Univers 57 Condensed" charset="0"/>
                <a:cs typeface="Univers 57 Condensed" charset="0"/>
              </a:rPr>
              <a:t>step” </a:t>
            </a:r>
            <a:r>
              <a:rPr lang="sk-SK" sz="2400" b="1" dirty="0">
                <a:latin typeface="Univers 57 Condensed" charset="0"/>
                <a:ea typeface="Univers 57 Condensed" charset="0"/>
                <a:cs typeface="Univers 57 Condensed" charset="0"/>
              </a:rPr>
              <a:t>(nulový </a:t>
            </a:r>
            <a:r>
              <a:rPr lang="sk-SK" sz="2400" b="1" dirty="0" err="1">
                <a:latin typeface="Univers 57 Condensed" charset="0"/>
                <a:ea typeface="Univers 57 Condensed" charset="0"/>
                <a:cs typeface="Univers 57 Condensed" charset="0"/>
              </a:rPr>
              <a:t>bod,krok</a:t>
            </a:r>
            <a:r>
              <a:rPr lang="sk-SK" sz="2400" b="1" dirty="0">
                <a:latin typeface="Univers 57 Condensed" charset="0"/>
                <a:ea typeface="Univers 57 Condensed" charset="0"/>
                <a:cs typeface="Univers 57 Condensed" charset="0"/>
              </a:rPr>
              <a:t>) </a:t>
            </a:r>
            <a:r>
              <a:rPr lang="sk-SK" sz="2400" dirty="0">
                <a:latin typeface="Univers 57 Condensed" charset="0"/>
                <a:ea typeface="Univers 57 Condensed" charset="0"/>
                <a:cs typeface="Univers 57 Condensed" charset="0"/>
              </a:rPr>
              <a:t>je len na objasnenie významu pri tréningu rozhodcov</a:t>
            </a:r>
            <a:r>
              <a:rPr lang="en-GB" sz="2400" dirty="0">
                <a:latin typeface="Univers 57 Condensed" charset="0"/>
                <a:ea typeface="Univers 57 Condensed" charset="0"/>
                <a:cs typeface="Univers 57 Condensed" charset="0"/>
              </a:rPr>
              <a:t>. </a:t>
            </a:r>
            <a:r>
              <a:rPr lang="sk-SK" sz="2400" dirty="0">
                <a:latin typeface="Univers 57 Condensed" charset="0"/>
                <a:ea typeface="Univers 57 Condensed" charset="0"/>
                <a:cs typeface="Univers 57 Condensed" charset="0"/>
              </a:rPr>
              <a:t>Tento výraz nie je v texte pravidiel</a:t>
            </a:r>
            <a:r>
              <a:rPr lang="en-GB" sz="2400" dirty="0">
                <a:latin typeface="Univers 57 Condensed" charset="0"/>
                <a:ea typeface="Univers 57 Condensed" charset="0"/>
                <a:cs typeface="Univers 57 Condensed" charset="0"/>
              </a:rPr>
              <a:t>.</a:t>
            </a:r>
          </a:p>
          <a:p>
            <a:endParaRPr lang="en-GB" sz="2400" dirty="0">
              <a:latin typeface="Univers 57 Condensed" charset="0"/>
              <a:ea typeface="Univers 57 Condensed" charset="0"/>
              <a:cs typeface="Univers 57 Condensed" charset="0"/>
            </a:endParaRPr>
          </a:p>
        </p:txBody>
      </p:sp>
      <p:pic>
        <p:nvPicPr>
          <p:cNvPr id="1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488038" y="3562546"/>
            <a:ext cx="1264109" cy="2864960"/>
          </a:xfrm>
          <a:prstGeom prst="rect">
            <a:avLst/>
          </a:prstGeom>
        </p:spPr>
      </p:pic>
      <p:sp>
        <p:nvSpPr>
          <p:cNvPr id="14" name="Elipse 8"/>
          <p:cNvSpPr/>
          <p:nvPr/>
        </p:nvSpPr>
        <p:spPr>
          <a:xfrm rot="1287854">
            <a:off x="1679426" y="5913809"/>
            <a:ext cx="695516" cy="658460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noFill/>
            </a:endParaRPr>
          </a:p>
        </p:txBody>
      </p:sp>
      <p:sp>
        <p:nvSpPr>
          <p:cNvPr id="15" name="Elipse 8"/>
          <p:cNvSpPr/>
          <p:nvPr/>
        </p:nvSpPr>
        <p:spPr>
          <a:xfrm rot="1287854">
            <a:off x="6345818" y="5913809"/>
            <a:ext cx="695516" cy="658460"/>
          </a:xfrm>
          <a:prstGeom prst="ellipse">
            <a:avLst/>
          </a:prstGeom>
          <a:noFill/>
          <a:ln w="57150">
            <a:solidFill>
              <a:srgbClr val="EEA42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noFill/>
            </a:endParaRPr>
          </a:p>
        </p:txBody>
      </p:sp>
      <p:pic>
        <p:nvPicPr>
          <p:cNvPr id="16" name="Imagen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5937" y="3686372"/>
            <a:ext cx="117186" cy="2741135"/>
          </a:xfrm>
          <a:prstGeom prst="rect">
            <a:avLst/>
          </a:prstGeom>
        </p:spPr>
      </p:pic>
      <p:sp>
        <p:nvSpPr>
          <p:cNvPr id="17" name="Tekstiruutu 16"/>
          <p:cNvSpPr txBox="1"/>
          <p:nvPr/>
        </p:nvSpPr>
        <p:spPr>
          <a:xfrm>
            <a:off x="624840" y="2406490"/>
            <a:ext cx="22822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latin typeface="Fiba" charset="0"/>
                <a:ea typeface="Fiba" charset="0"/>
                <a:cs typeface="Fiba" charset="0"/>
              </a:rPr>
              <a:t>NULA</a:t>
            </a:r>
            <a:endParaRPr lang="en-GB" sz="2400" dirty="0">
              <a:latin typeface="Fiba" charset="0"/>
              <a:ea typeface="Fiba" charset="0"/>
              <a:cs typeface="Fiba" charset="0"/>
            </a:endParaRPr>
          </a:p>
          <a:p>
            <a:pPr algn="ctr"/>
            <a:r>
              <a:rPr lang="sk-SK" sz="1600" dirty="0">
                <a:latin typeface="Fiba" charset="0"/>
                <a:ea typeface="Fiba" charset="0"/>
                <a:cs typeface="Fiba" charset="0"/>
              </a:rPr>
              <a:t>ZISK KONTROLY LOPTY</a:t>
            </a:r>
            <a:endParaRPr lang="en-GB" sz="1600" dirty="0">
              <a:latin typeface="Fiba" charset="0"/>
              <a:ea typeface="Fiba" charset="0"/>
              <a:cs typeface="Fiba" charset="0"/>
            </a:endParaRPr>
          </a:p>
          <a:p>
            <a:endParaRPr lang="en-GB" sz="2400" dirty="0">
              <a:latin typeface="Fiba" charset="0"/>
              <a:ea typeface="Fiba" charset="0"/>
              <a:cs typeface="Fiba" charset="0"/>
            </a:endParaRPr>
          </a:p>
        </p:txBody>
      </p:sp>
      <p:sp>
        <p:nvSpPr>
          <p:cNvPr id="18" name="Tekstiruutu 17"/>
          <p:cNvSpPr txBox="1"/>
          <p:nvPr/>
        </p:nvSpPr>
        <p:spPr>
          <a:xfrm>
            <a:off x="3080735" y="2401169"/>
            <a:ext cx="25852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latin typeface="Fiba" charset="0"/>
                <a:ea typeface="Fiba" charset="0"/>
                <a:cs typeface="Fiba" charset="0"/>
              </a:rPr>
              <a:t>JEDNA</a:t>
            </a:r>
            <a:endParaRPr lang="en-GB" sz="2400" dirty="0">
              <a:latin typeface="Fiba" charset="0"/>
              <a:ea typeface="Fiba" charset="0"/>
              <a:cs typeface="Fiba" charset="0"/>
            </a:endParaRPr>
          </a:p>
          <a:p>
            <a:pPr algn="ctr"/>
            <a:r>
              <a:rPr lang="en-GB" sz="1600" dirty="0">
                <a:latin typeface="Fiba" charset="0"/>
                <a:ea typeface="Fiba" charset="0"/>
                <a:cs typeface="Fiba" charset="0"/>
              </a:rPr>
              <a:t>N</a:t>
            </a:r>
            <a:r>
              <a:rPr lang="sk-SK" sz="1600" dirty="0">
                <a:latin typeface="Fiba" charset="0"/>
                <a:ea typeface="Fiba" charset="0"/>
                <a:cs typeface="Fiba" charset="0"/>
              </a:rPr>
              <a:t>ÁSLEDNÝ DOTYK PODLAHY NOHOU PO ZISKU KONTROLY LOPTY</a:t>
            </a:r>
            <a:endParaRPr lang="en-GB" sz="1600" dirty="0">
              <a:latin typeface="Fiba" charset="0"/>
              <a:ea typeface="Fiba" charset="0"/>
              <a:cs typeface="Fiba" charset="0"/>
            </a:endParaRPr>
          </a:p>
          <a:p>
            <a:endParaRPr lang="en-GB" sz="2400" dirty="0">
              <a:latin typeface="Fiba" charset="0"/>
              <a:ea typeface="Fiba" charset="0"/>
              <a:cs typeface="Fiba" charset="0"/>
            </a:endParaRPr>
          </a:p>
        </p:txBody>
      </p:sp>
      <p:sp>
        <p:nvSpPr>
          <p:cNvPr id="19" name="Tekstiruutu 18"/>
          <p:cNvSpPr txBox="1"/>
          <p:nvPr/>
        </p:nvSpPr>
        <p:spPr>
          <a:xfrm>
            <a:off x="5845087" y="2422948"/>
            <a:ext cx="25852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latin typeface="Fiba" charset="0"/>
                <a:ea typeface="Fiba" charset="0"/>
                <a:cs typeface="Fiba" charset="0"/>
              </a:rPr>
              <a:t>DVA</a:t>
            </a:r>
            <a:endParaRPr lang="en-GB" sz="2400" dirty="0">
              <a:latin typeface="Fiba" charset="0"/>
              <a:ea typeface="Fiba" charset="0"/>
              <a:cs typeface="Fiba" charset="0"/>
            </a:endParaRPr>
          </a:p>
          <a:p>
            <a:pPr algn="ctr"/>
            <a:r>
              <a:rPr lang="en-GB" sz="1600" dirty="0">
                <a:latin typeface="Fiba" charset="0"/>
                <a:ea typeface="Fiba" charset="0"/>
                <a:cs typeface="Fiba" charset="0"/>
              </a:rPr>
              <a:t>N</a:t>
            </a:r>
            <a:r>
              <a:rPr lang="sk-SK" sz="1600" dirty="0">
                <a:latin typeface="Fiba" charset="0"/>
                <a:ea typeface="Fiba" charset="0"/>
                <a:cs typeface="Fiba" charset="0"/>
              </a:rPr>
              <a:t>ÁSLEDNÝ DOTYK PODLAHY DRUHOU NOHOU</a:t>
            </a:r>
            <a:endParaRPr lang="en-GB" sz="1600" dirty="0">
              <a:latin typeface="Fiba" charset="0"/>
              <a:ea typeface="Fiba" charset="0"/>
              <a:cs typeface="Fiba" charset="0"/>
            </a:endParaRPr>
          </a:p>
          <a:p>
            <a:endParaRPr lang="en-GB" sz="2400" dirty="0">
              <a:latin typeface="Fiba" charset="0"/>
              <a:ea typeface="Fiba" charset="0"/>
              <a:cs typeface="Fib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412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528282" y="1644337"/>
            <a:ext cx="8083058" cy="1342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latin typeface="Fiba"/>
                <a:ea typeface="+mj-ea"/>
                <a:cs typeface="Fiba"/>
              </a:rPr>
              <a:t>1. </a:t>
            </a:r>
            <a:r>
              <a:rPr lang="sk-SK" sz="3200" b="1" dirty="0">
                <a:latin typeface="Fiba"/>
                <a:ea typeface="+mj-ea"/>
                <a:cs typeface="Fiba"/>
              </a:rPr>
              <a:t>HRÁČ DOSTANE LOPTU STOJAC OBOMA NOHAMI NA PODLAHE</a:t>
            </a:r>
            <a:endParaRPr lang="en-US" sz="3200" b="1" dirty="0">
              <a:latin typeface="Fiba"/>
              <a:ea typeface="+mj-ea"/>
              <a:cs typeface="Fiba"/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435950" y="2769527"/>
            <a:ext cx="1846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latin typeface="Fiba"/>
              <a:cs typeface="Fiba"/>
            </a:endParaRPr>
          </a:p>
        </p:txBody>
      </p:sp>
    </p:spTree>
    <p:extLst>
      <p:ext uri="{BB962C8B-B14F-4D97-AF65-F5344CB8AC3E}">
        <p14:creationId xmlns:p14="http://schemas.microsoft.com/office/powerpoint/2010/main" val="314909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57199" y="1795750"/>
            <a:ext cx="8135958" cy="4574570"/>
          </a:xfrm>
        </p:spPr>
        <p:txBody>
          <a:bodyPr>
            <a:noAutofit/>
          </a:bodyPr>
          <a:lstStyle/>
          <a:p>
            <a:pPr mar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041525" algn="ctr"/>
              </a:tabLst>
            </a:pPr>
            <a:r>
              <a:rPr lang="en-GB" altLang="es-ES_tradnl" sz="2000" dirty="0">
                <a:solidFill>
                  <a:srgbClr val="000000"/>
                </a:solidFill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25.2.1. </a:t>
            </a:r>
          </a:p>
          <a:p>
            <a:pPr mar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041525" algn="ctr"/>
              </a:tabLst>
            </a:pPr>
            <a:r>
              <a:rPr lang="sk-SK" altLang="es-ES_tradnl" sz="2000" dirty="0">
                <a:solidFill>
                  <a:srgbClr val="000000"/>
                </a:solidFill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Ustanovenie </a:t>
            </a:r>
            <a:r>
              <a:rPr lang="sk-SK" altLang="es-ES_tradnl" sz="2000" dirty="0" err="1">
                <a:solidFill>
                  <a:srgbClr val="000000"/>
                </a:solidFill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obrátkovej</a:t>
            </a:r>
            <a:r>
              <a:rPr lang="sk-SK" altLang="es-ES_tradnl" sz="2000" dirty="0">
                <a:solidFill>
                  <a:srgbClr val="000000"/>
                </a:solidFill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 nohy hráčom, ktorý chytí loptu stojac na podlahe</a:t>
            </a:r>
            <a:r>
              <a:rPr lang="en-GB" altLang="es-ES_tradnl" sz="2000" dirty="0">
                <a:solidFill>
                  <a:srgbClr val="000000"/>
                </a:solidFill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:</a:t>
            </a:r>
          </a:p>
          <a:p>
            <a:pPr marL="717550" indent="-717550"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041525" algn="ctr"/>
              </a:tabLst>
            </a:pPr>
            <a:endParaRPr lang="es-ES_tradnl" altLang="es-ES_tradnl" sz="2000" dirty="0">
              <a:latin typeface="Fiba" panose="02010500040101020104" pitchFamily="2" charset="0"/>
              <a:ea typeface="Univers 57 Condensed" charset="0"/>
              <a:cs typeface="Univers 57 Condensed" charset="0"/>
            </a:endParaRPr>
          </a:p>
          <a:p>
            <a:pPr marL="715963" indent="-176213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1525" algn="ctr"/>
              </a:tabLst>
            </a:pPr>
            <a:r>
              <a:rPr lang="sk-SK" altLang="es-ES_tradnl" sz="2000" dirty="0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Hráč, ktorý chytí loptu stojac oboma nohami na podlahe</a:t>
            </a:r>
            <a:r>
              <a:rPr lang="en-GB" altLang="es-ES_tradnl" sz="2000" dirty="0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:</a:t>
            </a:r>
          </a:p>
          <a:p>
            <a:pPr marL="715963" indent="-176213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041525" algn="ctr"/>
              </a:tabLst>
            </a:pPr>
            <a:endParaRPr lang="es-ES_tradnl" altLang="es-ES_tradnl" sz="2000" dirty="0">
              <a:latin typeface="Fiba" panose="02010500040101020104" pitchFamily="2" charset="0"/>
              <a:ea typeface="Univers 57 Condensed" charset="0"/>
              <a:cs typeface="Univers 57 Condensed" charset="0"/>
            </a:endParaRPr>
          </a:p>
          <a:p>
            <a:pPr marL="1001712" indent="-685800" algn="just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Courier New" charset="0"/>
              <a:buChar char="o"/>
              <a:tabLst>
                <a:tab pos="2041525" algn="ctr"/>
              </a:tabLst>
            </a:pPr>
            <a:r>
              <a:rPr lang="sk-SK" altLang="es-ES_tradnl" sz="2000" dirty="0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V momente, keď jednu z nôh zdvihne z podlahy, druhá noha sa stáva </a:t>
            </a:r>
            <a:r>
              <a:rPr lang="sk-SK" altLang="es-ES_tradnl" sz="2000" dirty="0" err="1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obrátkovou</a:t>
            </a:r>
            <a:r>
              <a:rPr lang="en-GB" altLang="es-ES_tradnl" sz="2000" dirty="0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. </a:t>
            </a:r>
          </a:p>
          <a:p>
            <a:pPr marL="1001712" indent="-685800" algn="just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Courier New" charset="0"/>
              <a:buChar char="o"/>
              <a:tabLst>
                <a:tab pos="2041525" algn="ctr"/>
              </a:tabLst>
            </a:pPr>
            <a:r>
              <a:rPr lang="sk-SK" altLang="es-ES_tradnl" sz="2000" dirty="0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Ak hráč začne </a:t>
            </a:r>
            <a:r>
              <a:rPr lang="sk-SK" altLang="es-ES_tradnl" sz="2000" dirty="0" err="1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dribbling</a:t>
            </a:r>
            <a:r>
              <a:rPr lang="sk-SK" altLang="es-ES_tradnl" sz="2000" dirty="0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, </a:t>
            </a:r>
            <a:r>
              <a:rPr lang="sk-SK" altLang="es-ES_tradnl" sz="2000" dirty="0" err="1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obrátkovú</a:t>
            </a:r>
            <a:r>
              <a:rPr lang="sk-SK" altLang="es-ES_tradnl" sz="2000" dirty="0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 nohu nesmie zdvihnúť skôr ako vypustí loptu z rúk (y)</a:t>
            </a:r>
            <a:r>
              <a:rPr lang="en-GB" altLang="es-ES_tradnl" sz="2000" dirty="0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.</a:t>
            </a:r>
            <a:endParaRPr lang="es-ES_tradnl" altLang="es-ES_tradnl" sz="2000" dirty="0">
              <a:latin typeface="Fiba" panose="02010500040101020104" pitchFamily="2" charset="0"/>
              <a:ea typeface="Univers 57 Condensed" charset="0"/>
              <a:cs typeface="Univers 57 Condensed" charset="0"/>
            </a:endParaRPr>
          </a:p>
          <a:p>
            <a:pPr marL="1001712" indent="-685800" algn="just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Courier New" charset="0"/>
              <a:buChar char="o"/>
              <a:tabLst>
                <a:tab pos="2041525" algn="ctr"/>
              </a:tabLst>
            </a:pPr>
            <a:r>
              <a:rPr lang="sk-SK" altLang="es-ES_tradnl" sz="2000" dirty="0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Ak hráč vyskočí, aby prihral alebo hodil loptu na kôš, žiadna z nôh sa nesmie opäť dotknúť podlahy skôr ako lopta opustí hráčovu ruku (y)</a:t>
            </a:r>
            <a:r>
              <a:rPr lang="en-GB" altLang="es-ES_tradnl" sz="2000" dirty="0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.</a:t>
            </a:r>
            <a:r>
              <a:rPr lang="es-ES_tradnl" altLang="es-ES_tradnl" sz="2000" dirty="0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 </a:t>
            </a:r>
          </a:p>
          <a:p>
            <a:pPr marL="145415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2041525" algn="ctr"/>
              </a:tabLst>
            </a:pPr>
            <a:endParaRPr lang="en-GB" altLang="es-ES_tradnl" sz="2000" dirty="0">
              <a:solidFill>
                <a:srgbClr val="FF0000"/>
              </a:solidFill>
              <a:latin typeface="Univers 57 Condensed" charset="0"/>
              <a:ea typeface="Univers 57 Condensed" charset="0"/>
              <a:cs typeface="Univers 57 Condensed" charset="0"/>
            </a:endParaRPr>
          </a:p>
          <a:p>
            <a:pPr marL="893763" lvl="1" indent="-176213"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041525" algn="ctr"/>
              </a:tabLst>
            </a:pPr>
            <a:endParaRPr lang="es-ES_tradnl" altLang="es-ES_tradnl" sz="2000" dirty="0">
              <a:solidFill>
                <a:srgbClr val="000000"/>
              </a:solidFill>
              <a:latin typeface="Univers 57 Condensed" charset="0"/>
              <a:ea typeface="Univers 57 Condensed" charset="0"/>
              <a:cs typeface="Univers 57 Condensed" charset="0"/>
            </a:endParaRPr>
          </a:p>
          <a:p>
            <a:endParaRPr lang="es-ES_tradnl" sz="2000" dirty="0">
              <a:latin typeface="Univers 57 Condensed" charset="0"/>
              <a:ea typeface="Univers 57 Condensed" charset="0"/>
              <a:cs typeface="Univers 57 Condensed" charset="0"/>
            </a:endParaRPr>
          </a:p>
        </p:txBody>
      </p:sp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457200" y="287526"/>
            <a:ext cx="8229600" cy="637987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>
                <a:solidFill>
                  <a:schemeClr val="tx1"/>
                </a:solidFill>
                <a:latin typeface="Fiba" panose="02010500040101020104" pitchFamily="2" charset="0"/>
                <a:cs typeface="Calibri" panose="020F0502020204030204" pitchFamily="34" charset="0"/>
              </a:rPr>
              <a:t>ČLÁNOK</a:t>
            </a:r>
            <a:r>
              <a:rPr lang="es-ES" sz="3200" b="1" dirty="0">
                <a:solidFill>
                  <a:schemeClr val="tx1"/>
                </a:solidFill>
                <a:latin typeface="Fiba" panose="02010500040101020104" pitchFamily="2" charset="0"/>
                <a:cs typeface="Calibri" panose="020F0502020204030204" pitchFamily="34" charset="0"/>
              </a:rPr>
              <a:t> 25</a:t>
            </a:r>
            <a:r>
              <a:rPr lang="sk-SK" sz="3200" b="1" dirty="0">
                <a:solidFill>
                  <a:schemeClr val="tx1"/>
                </a:solidFill>
                <a:latin typeface="Fiba" panose="02010500040101020104" pitchFamily="2" charset="0"/>
                <a:cs typeface="Calibri" panose="020F0502020204030204" pitchFamily="34" charset="0"/>
              </a:rPr>
              <a:t> KROKY -</a:t>
            </a:r>
            <a:r>
              <a:rPr lang="es-ES" sz="3200" b="1" dirty="0">
                <a:solidFill>
                  <a:schemeClr val="tx1"/>
                </a:solidFill>
                <a:latin typeface="Fiba" panose="02010500040101020104" pitchFamily="2" charset="0"/>
                <a:cs typeface="Calibri" panose="020F0502020204030204" pitchFamily="34" charset="0"/>
              </a:rPr>
              <a:t> </a:t>
            </a:r>
            <a:r>
              <a:rPr lang="sk-SK" sz="3200" b="1" dirty="0">
                <a:solidFill>
                  <a:schemeClr val="tx1"/>
                </a:solidFill>
                <a:latin typeface="Fiba" panose="02010500040101020104" pitchFamily="2" charset="0"/>
                <a:cs typeface="Calibri" panose="020F0502020204030204" pitchFamily="34" charset="0"/>
              </a:rPr>
              <a:t>PRAVIDLO</a:t>
            </a:r>
            <a:r>
              <a:rPr lang="es-ES" sz="3200" b="1" dirty="0">
                <a:solidFill>
                  <a:schemeClr val="tx1"/>
                </a:solidFill>
                <a:latin typeface="Fiba" panose="02010500040101020104" pitchFamily="2" charset="0"/>
                <a:cs typeface="Calibri" panose="020F0502020204030204" pitchFamily="34" charset="0"/>
              </a:rPr>
              <a:t>  (1)</a:t>
            </a:r>
            <a:endParaRPr lang="es-ES_tradnl" sz="3200" dirty="0">
              <a:solidFill>
                <a:schemeClr val="tx1"/>
              </a:solidFill>
              <a:latin typeface="Fiba" panose="02010500040101020104" pitchFamily="2" charset="0"/>
              <a:ea typeface="+mn-ea"/>
              <a:cs typeface="+mn-cs"/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7541232" y="955498"/>
            <a:ext cx="1263721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k-SK" sz="2000" dirty="0">
                <a:solidFill>
                  <a:srgbClr val="FF0000"/>
                </a:solidFill>
                <a:latin typeface="Fiba" charset="0"/>
                <a:ea typeface="Fiba" charset="0"/>
                <a:cs typeface="Fiba" charset="0"/>
              </a:rPr>
              <a:t>BEZ ZMENY</a:t>
            </a:r>
            <a:endParaRPr lang="en-GB" sz="2000" dirty="0">
              <a:solidFill>
                <a:srgbClr val="FF0000"/>
              </a:solidFill>
              <a:latin typeface="Fiba" charset="0"/>
              <a:ea typeface="Fiba" charset="0"/>
              <a:cs typeface="Fib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352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9"/>
          <p:cNvSpPr/>
          <p:nvPr/>
        </p:nvSpPr>
        <p:spPr>
          <a:xfrm>
            <a:off x="207334" y="263491"/>
            <a:ext cx="8679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Fiba" panose="02010500040101020104" pitchFamily="2" charset="0"/>
              </a:rPr>
              <a:t>1a.</a:t>
            </a:r>
            <a:r>
              <a:rPr lang="en-US" sz="3200" b="1" dirty="0">
                <a:latin typeface="Fiba"/>
                <a:cs typeface="Fiba"/>
              </a:rPr>
              <a:t> </a:t>
            </a:r>
            <a:r>
              <a:rPr lang="sk-SK" sz="3200" b="1" dirty="0">
                <a:latin typeface="Fiba"/>
                <a:cs typeface="Fiba"/>
              </a:rPr>
              <a:t>HRÁČ STOJAC OBOMA NOHAMI NA PODLAHE</a:t>
            </a:r>
            <a:endParaRPr lang="en-US" sz="3200" b="1" dirty="0">
              <a:latin typeface="Fiba"/>
              <a:cs typeface="Fiba"/>
            </a:endParaRPr>
          </a:p>
          <a:p>
            <a:pPr algn="ctr"/>
            <a:endParaRPr lang="en-GB" sz="2200" dirty="0">
              <a:latin typeface="Fiba" panose="02010500040101020104" pitchFamily="2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55741">
            <a:off x="1149929" y="4303931"/>
            <a:ext cx="529408" cy="1162411"/>
          </a:xfrm>
          <a:prstGeom prst="rect">
            <a:avLst/>
          </a:prstGeom>
        </p:spPr>
      </p:pic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638099"/>
              </p:ext>
            </p:extLst>
          </p:nvPr>
        </p:nvGraphicFramePr>
        <p:xfrm>
          <a:off x="325649" y="1534547"/>
          <a:ext cx="8291946" cy="928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1946">
                  <a:extLst>
                    <a:ext uri="{9D8B030D-6E8A-4147-A177-3AD203B41FA5}">
                      <a16:colId xmlns:a16="http://schemas.microsoft.com/office/drawing/2014/main" val="2527591348"/>
                    </a:ext>
                  </a:extLst>
                </a:gridCol>
              </a:tblGrid>
              <a:tr h="493223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HRÁČ CHYTÍ LOPTU STOJAC OBOMA NOHAMI NA PODLAHE (ALTERNATÍVY)</a:t>
                      </a:r>
                      <a:endParaRPr lang="es-ES" dirty="0"/>
                    </a:p>
                  </a:txBody>
                  <a:tcPr>
                    <a:solidFill>
                      <a:srgbClr val="8C0A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171508"/>
                  </a:ext>
                </a:extLst>
              </a:tr>
              <a:tr h="435498">
                <a:tc>
                  <a:txBody>
                    <a:bodyPr/>
                    <a:lstStyle/>
                    <a:p>
                      <a:pPr algn="ctr"/>
                      <a:endParaRPr lang="es-ES_tradn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879190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786" y="2627915"/>
            <a:ext cx="140220" cy="327993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55741">
            <a:off x="4581452" y="4246788"/>
            <a:ext cx="529408" cy="116241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842" y="3143483"/>
            <a:ext cx="1255885" cy="682811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031" y="2627915"/>
            <a:ext cx="140220" cy="3279932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775" y="3185071"/>
            <a:ext cx="1255885" cy="682811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55741">
            <a:off x="6831859" y="4246786"/>
            <a:ext cx="529408" cy="1162411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875" y="3143484"/>
            <a:ext cx="1255885" cy="68281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40295" y="4589685"/>
            <a:ext cx="335467" cy="33546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3256" y="4660257"/>
            <a:ext cx="335467" cy="33546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981" y="4660257"/>
            <a:ext cx="335467" cy="335467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2122859" y="3867882"/>
            <a:ext cx="1992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800" b="1" dirty="0"/>
              <a:t>ALEBO</a:t>
            </a:r>
            <a:endParaRPr lang="es-ES_tradnl" sz="4800" b="1" dirty="0"/>
          </a:p>
        </p:txBody>
      </p:sp>
      <p:pic>
        <p:nvPicPr>
          <p:cNvPr id="18" name="Imagen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7629" y="3317154"/>
            <a:ext cx="335467" cy="335467"/>
          </a:xfrm>
          <a:prstGeom prst="rect">
            <a:avLst/>
          </a:prstGeom>
        </p:spPr>
      </p:pic>
      <p:pic>
        <p:nvPicPr>
          <p:cNvPr id="19" name="Imagen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8032" y="3276490"/>
            <a:ext cx="335467" cy="335467"/>
          </a:xfrm>
          <a:prstGeom prst="rect">
            <a:avLst/>
          </a:prstGeom>
        </p:spPr>
      </p:pic>
      <p:pic>
        <p:nvPicPr>
          <p:cNvPr id="20" name="Imagen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23989" y="3317154"/>
            <a:ext cx="335467" cy="335467"/>
          </a:xfrm>
          <a:prstGeom prst="rect">
            <a:avLst/>
          </a:prstGeom>
        </p:spPr>
      </p:pic>
      <p:sp>
        <p:nvSpPr>
          <p:cNvPr id="22" name="CuadroTexto 16"/>
          <p:cNvSpPr txBox="1"/>
          <p:nvPr/>
        </p:nvSpPr>
        <p:spPr>
          <a:xfrm>
            <a:off x="4864330" y="3883204"/>
            <a:ext cx="2326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800" b="1" dirty="0"/>
              <a:t>ALEBO</a:t>
            </a:r>
            <a:endParaRPr lang="es-ES_tradnl" sz="4800" b="1" dirty="0"/>
          </a:p>
        </p:txBody>
      </p:sp>
    </p:spTree>
    <p:extLst>
      <p:ext uri="{BB962C8B-B14F-4D97-AF65-F5344CB8AC3E}">
        <p14:creationId xmlns:p14="http://schemas.microsoft.com/office/powerpoint/2010/main" val="1821678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9"/>
          <p:cNvSpPr/>
          <p:nvPr/>
        </p:nvSpPr>
        <p:spPr>
          <a:xfrm>
            <a:off x="245609" y="231912"/>
            <a:ext cx="86942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Fiba" panose="02010500040101020104" pitchFamily="2" charset="0"/>
              </a:rPr>
              <a:t>1a. </a:t>
            </a:r>
            <a:r>
              <a:rPr lang="sk-SK" sz="3200" b="1" dirty="0">
                <a:latin typeface="Fiba"/>
                <a:cs typeface="Fiba"/>
              </a:rPr>
              <a:t>HRÁČ STOJAC OBOMA NOHAMI NA PODLAHE</a:t>
            </a:r>
            <a:endParaRPr lang="en-GB" sz="3200" dirty="0">
              <a:latin typeface="Fiba" panose="02010500040101020104" pitchFamily="2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55741">
            <a:off x="1007425" y="4313270"/>
            <a:ext cx="553529" cy="1162411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93340" y="4700920"/>
            <a:ext cx="335467" cy="335467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4448774" y="3013251"/>
            <a:ext cx="914305" cy="1884484"/>
          </a:xfrm>
          <a:prstGeom prst="rect">
            <a:avLst/>
          </a:prstGeom>
        </p:spPr>
      </p:pic>
      <p:sp>
        <p:nvSpPr>
          <p:cNvPr id="16" name="Elipse 15"/>
          <p:cNvSpPr/>
          <p:nvPr/>
        </p:nvSpPr>
        <p:spPr>
          <a:xfrm>
            <a:off x="537713" y="4121140"/>
            <a:ext cx="1650762" cy="1451513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noFill/>
            </a:endParaRPr>
          </a:p>
        </p:txBody>
      </p:sp>
      <p:cxnSp>
        <p:nvCxnSpPr>
          <p:cNvPr id="17" name="Conector recto de flecha 16"/>
          <p:cNvCxnSpPr/>
          <p:nvPr/>
        </p:nvCxnSpPr>
        <p:spPr>
          <a:xfrm flipV="1">
            <a:off x="4988351" y="2501335"/>
            <a:ext cx="0" cy="1101148"/>
          </a:xfrm>
          <a:prstGeom prst="straightConnector1">
            <a:avLst/>
          </a:prstGeom>
          <a:ln w="38100">
            <a:solidFill>
              <a:srgbClr val="8C0A3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4978515" y="4510029"/>
            <a:ext cx="7541" cy="1218596"/>
          </a:xfrm>
          <a:prstGeom prst="straightConnector1">
            <a:avLst/>
          </a:prstGeom>
          <a:ln w="38100">
            <a:solidFill>
              <a:srgbClr val="8C0A3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 flipH="1">
            <a:off x="2955378" y="4037626"/>
            <a:ext cx="1008307" cy="0"/>
          </a:xfrm>
          <a:prstGeom prst="straightConnector1">
            <a:avLst/>
          </a:prstGeom>
          <a:ln w="38100">
            <a:solidFill>
              <a:srgbClr val="8C0A3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6017649" y="4124118"/>
            <a:ext cx="958762" cy="0"/>
          </a:xfrm>
          <a:prstGeom prst="straightConnector1">
            <a:avLst/>
          </a:prstGeom>
          <a:ln w="38100">
            <a:solidFill>
              <a:srgbClr val="8C0A3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912317"/>
              </p:ext>
            </p:extLst>
          </p:nvPr>
        </p:nvGraphicFramePr>
        <p:xfrm>
          <a:off x="325649" y="1534547"/>
          <a:ext cx="8291946" cy="928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1946">
                  <a:extLst>
                    <a:ext uri="{9D8B030D-6E8A-4147-A177-3AD203B41FA5}">
                      <a16:colId xmlns:a16="http://schemas.microsoft.com/office/drawing/2014/main" val="2527591348"/>
                    </a:ext>
                  </a:extLst>
                </a:gridCol>
              </a:tblGrid>
              <a:tr h="493223">
                <a:tc>
                  <a:txBody>
                    <a:bodyPr/>
                    <a:lstStyle/>
                    <a:p>
                      <a:pPr algn="ctr"/>
                      <a:r>
                        <a:rPr lang="sk-SK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HRÁČ CHYTIL ŽIVÚ LOPTU</a:t>
                      </a:r>
                      <a:r>
                        <a:rPr lang="es-ES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</a:t>
                      </a:r>
                    </a:p>
                  </a:txBody>
                  <a:tcPr>
                    <a:solidFill>
                      <a:srgbClr val="8C0A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171508"/>
                  </a:ext>
                </a:extLst>
              </a:tr>
              <a:tr h="43549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altLang="es-ES_tradnl" sz="1600" b="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Univers 57 Condensed" charset="0"/>
                          <a:cs typeface="Calibri" panose="020F0502020204030204" pitchFamily="34" charset="0"/>
                        </a:rPr>
                        <a:t>Ak obe nohy sú vo vzduchu a hráč dopadne na obe nohy súčasne</a:t>
                      </a:r>
                      <a:r>
                        <a:rPr lang="en-GB" altLang="es-ES_tradnl" sz="1600" b="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Univers 57 Condensed" charset="0"/>
                          <a:cs typeface="Calibri" panose="020F0502020204030204" pitchFamily="34" charset="0"/>
                        </a:rPr>
                        <a:t>,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879190"/>
                  </a:ext>
                </a:extLst>
              </a:tr>
            </a:tbl>
          </a:graphicData>
        </a:graphic>
      </p:graphicFrame>
      <p:sp>
        <p:nvSpPr>
          <p:cNvPr id="14" name="Line 30"/>
          <p:cNvSpPr>
            <a:spLocks noChangeShapeType="1"/>
          </p:cNvSpPr>
          <p:nvPr/>
        </p:nvSpPr>
        <p:spPr bwMode="auto">
          <a:xfrm flipV="1">
            <a:off x="1563445" y="5036387"/>
            <a:ext cx="0" cy="905066"/>
          </a:xfrm>
          <a:prstGeom prst="line">
            <a:avLst/>
          </a:prstGeom>
          <a:noFill/>
          <a:ln w="57150">
            <a:solidFill>
              <a:srgbClr val="8C0A3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723139">
            <a:off x="852051" y="5494443"/>
            <a:ext cx="1504495" cy="150449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230599" y="5877358"/>
            <a:ext cx="5515504" cy="6155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8C0A32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sk-SK" alt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V momente, keď jednu nohu zdvihne, druhá sa stane </a:t>
            </a:r>
            <a:r>
              <a:rPr lang="sk-SK" alt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obrátkovou</a:t>
            </a:r>
            <a:r>
              <a:rPr lang="sk-SK" alt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_tradnl" dirty="0"/>
              <a:t>. 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7564282" y="1044690"/>
            <a:ext cx="1222421" cy="400110"/>
          </a:xfrm>
          <a:prstGeom prst="rect">
            <a:avLst/>
          </a:prstGeom>
          <a:solidFill>
            <a:srgbClr val="00B050"/>
          </a:solidFill>
          <a:ln w="28575">
            <a:noFill/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sk-SK" sz="2000" b="1" dirty="0">
                <a:solidFill>
                  <a:schemeClr val="bg1"/>
                </a:solidFill>
                <a:latin typeface="Fiba" charset="0"/>
                <a:ea typeface="Fiba" charset="0"/>
                <a:cs typeface="Fiba" charset="0"/>
              </a:rPr>
              <a:t>DOVOLENÉ</a:t>
            </a:r>
            <a:r>
              <a:rPr lang="es-ES" sz="2000" b="1" dirty="0">
                <a:solidFill>
                  <a:schemeClr val="bg1"/>
                </a:solidFill>
                <a:latin typeface="Fiba" charset="0"/>
                <a:ea typeface="Fiba" charset="0"/>
                <a:cs typeface="Fiba" charset="0"/>
              </a:rPr>
              <a:t> </a:t>
            </a:r>
            <a:endParaRPr lang="es-ES_tradnl" sz="2000" b="1" dirty="0">
              <a:solidFill>
                <a:schemeClr val="bg1"/>
              </a:solidFill>
              <a:latin typeface="Fiba" charset="0"/>
              <a:ea typeface="Fiba" charset="0"/>
              <a:cs typeface="Fiba" charset="0"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61" y="3142065"/>
            <a:ext cx="1183779" cy="643608"/>
          </a:xfrm>
          <a:prstGeom prst="rect">
            <a:avLst/>
          </a:prstGeom>
        </p:spPr>
      </p:pic>
      <p:pic>
        <p:nvPicPr>
          <p:cNvPr id="9" name="Gráfico 8" descr="Flecha lineal: curva con sentido de las agujas del reloj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7291258">
            <a:off x="2446786" y="2450680"/>
            <a:ext cx="1172372" cy="185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3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9"/>
          <p:cNvSpPr/>
          <p:nvPr/>
        </p:nvSpPr>
        <p:spPr>
          <a:xfrm>
            <a:off x="325649" y="298747"/>
            <a:ext cx="84610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Fiba" panose="02010500040101020104" pitchFamily="2" charset="0"/>
              </a:rPr>
              <a:t>1a. </a:t>
            </a:r>
            <a:r>
              <a:rPr lang="sk-SK" sz="3200" dirty="0">
                <a:latin typeface="Fiba" panose="02010500040101020104" pitchFamily="2" charset="0"/>
              </a:rPr>
              <a:t>Ak hráč stojí</a:t>
            </a:r>
            <a:endParaRPr lang="en-GB" sz="3200" dirty="0">
              <a:latin typeface="Fiba" panose="02010500040101020104" pitchFamily="2" charset="0"/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4649632" y="2568344"/>
            <a:ext cx="631163" cy="1483229"/>
          </a:xfrm>
          <a:prstGeom prst="rect">
            <a:avLst/>
          </a:prstGeom>
        </p:spPr>
      </p:pic>
      <p:cxnSp>
        <p:nvCxnSpPr>
          <p:cNvPr id="17" name="Conector recto de flecha 16"/>
          <p:cNvCxnSpPr>
            <a:cxnSpLocks/>
          </p:cNvCxnSpPr>
          <p:nvPr/>
        </p:nvCxnSpPr>
        <p:spPr>
          <a:xfrm flipV="1">
            <a:off x="5056377" y="1988479"/>
            <a:ext cx="0" cy="837039"/>
          </a:xfrm>
          <a:prstGeom prst="straightConnector1">
            <a:avLst/>
          </a:prstGeom>
          <a:ln w="38100">
            <a:solidFill>
              <a:srgbClr val="8C0A3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>
            <a:cxnSpLocks/>
          </p:cNvCxnSpPr>
          <p:nvPr/>
        </p:nvCxnSpPr>
        <p:spPr>
          <a:xfrm>
            <a:off x="5076533" y="3758952"/>
            <a:ext cx="19201" cy="736502"/>
          </a:xfrm>
          <a:prstGeom prst="straightConnector1">
            <a:avLst/>
          </a:prstGeom>
          <a:ln w="38100">
            <a:solidFill>
              <a:srgbClr val="8C0A3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>
            <a:cxnSpLocks/>
          </p:cNvCxnSpPr>
          <p:nvPr/>
        </p:nvCxnSpPr>
        <p:spPr>
          <a:xfrm flipH="1">
            <a:off x="3162554" y="3335268"/>
            <a:ext cx="778382" cy="0"/>
          </a:xfrm>
          <a:prstGeom prst="straightConnector1">
            <a:avLst/>
          </a:prstGeom>
          <a:ln w="38100">
            <a:solidFill>
              <a:srgbClr val="8C0A3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5920758" y="3335268"/>
            <a:ext cx="958762" cy="0"/>
          </a:xfrm>
          <a:prstGeom prst="straightConnector1">
            <a:avLst/>
          </a:prstGeom>
          <a:ln w="38100">
            <a:solidFill>
              <a:srgbClr val="8C0A3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80" y="3018405"/>
            <a:ext cx="2292295" cy="1725318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55741">
            <a:off x="1408655" y="3870418"/>
            <a:ext cx="471134" cy="103446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1677344" y="4192480"/>
            <a:ext cx="335467" cy="300039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7564282" y="1044690"/>
            <a:ext cx="1222421" cy="400110"/>
          </a:xfrm>
          <a:prstGeom prst="rect">
            <a:avLst/>
          </a:prstGeom>
          <a:solidFill>
            <a:srgbClr val="00B050"/>
          </a:solidFill>
          <a:ln w="28575">
            <a:noFill/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sk-SK" sz="2000" b="1" dirty="0">
                <a:solidFill>
                  <a:schemeClr val="bg1"/>
                </a:solidFill>
                <a:latin typeface="Fiba" charset="0"/>
                <a:ea typeface="Fiba" charset="0"/>
                <a:cs typeface="Fiba" charset="0"/>
              </a:rPr>
              <a:t>DOVOLENÉ</a:t>
            </a:r>
            <a:endParaRPr lang="es-ES_tradnl" sz="2000" b="1" dirty="0">
              <a:solidFill>
                <a:schemeClr val="bg1"/>
              </a:solidFill>
              <a:latin typeface="Fiba" charset="0"/>
              <a:ea typeface="Fiba" charset="0"/>
              <a:cs typeface="Fiba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2721" y="2037234"/>
            <a:ext cx="833828" cy="292208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93964" y="5374289"/>
            <a:ext cx="871246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8C0A32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sk-SK" altLang="es-ES_tradnl" dirty="0">
                <a:latin typeface="Calibri" panose="020F0502020204030204" pitchFamily="34" charset="0"/>
                <a:ea typeface="Univers 57 Condensed" charset="0"/>
                <a:cs typeface="Calibri" panose="020F0502020204030204" pitchFamily="34" charset="0"/>
              </a:rPr>
              <a:t>Ak chce hráč prihrať alebo hodiť na kôš, môže sa odraziť k výskoku z </a:t>
            </a:r>
            <a:r>
              <a:rPr lang="sk-SK" altLang="es-ES_tradnl" dirty="0" err="1">
                <a:latin typeface="Calibri" panose="020F0502020204030204" pitchFamily="34" charset="0"/>
                <a:ea typeface="Univers 57 Condensed" charset="0"/>
                <a:cs typeface="Calibri" panose="020F0502020204030204" pitchFamily="34" charset="0"/>
              </a:rPr>
              <a:t>obrátkovej</a:t>
            </a:r>
            <a:r>
              <a:rPr lang="sk-SK" altLang="es-ES_tradnl" dirty="0">
                <a:latin typeface="Calibri" panose="020F0502020204030204" pitchFamily="34" charset="0"/>
                <a:ea typeface="Univers 57 Condensed" charset="0"/>
                <a:cs typeface="Calibri" panose="020F0502020204030204" pitchFamily="34" charset="0"/>
              </a:rPr>
              <a:t>, ale skôr ako sa ktorákoľvek noha opäť dotkne podlahy lopta musí opustiť ruku(y). </a:t>
            </a:r>
            <a:endParaRPr lang="es-ES_tradnl" altLang="es-ES_tradnl" dirty="0">
              <a:latin typeface="Univers 57 Condensed"/>
              <a:ea typeface="Univers 57 Condensed" charset="0"/>
              <a:cs typeface="Calibri" panose="020F0502020204030204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6693648" y="1582488"/>
            <a:ext cx="779073" cy="71039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>
                <a:solidFill>
                  <a:schemeClr val="tx1"/>
                </a:solidFill>
              </a:rPr>
              <a:t>1</a:t>
            </a:r>
            <a:endParaRPr lang="es-ES_tradnl" sz="2800" b="1">
              <a:solidFill>
                <a:schemeClr val="tx1"/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8127360" y="4342499"/>
            <a:ext cx="779073" cy="71039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>
                <a:solidFill>
                  <a:schemeClr val="tx1"/>
                </a:solidFill>
              </a:rPr>
              <a:t>2</a:t>
            </a:r>
            <a:endParaRPr lang="es-ES_tradnl" sz="2800" b="1">
              <a:solidFill>
                <a:schemeClr val="tx1"/>
              </a:solidFill>
            </a:endParaRPr>
          </a:p>
        </p:txBody>
      </p:sp>
      <p:sp>
        <p:nvSpPr>
          <p:cNvPr id="26" name="Flecha arriba 1"/>
          <p:cNvSpPr/>
          <p:nvPr/>
        </p:nvSpPr>
        <p:spPr>
          <a:xfrm rot="2034491">
            <a:off x="7828174" y="1632440"/>
            <a:ext cx="217906" cy="530386"/>
          </a:xfrm>
          <a:prstGeom prst="upArrow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7" name="Flecha arriba 1"/>
          <p:cNvSpPr/>
          <p:nvPr/>
        </p:nvSpPr>
        <p:spPr>
          <a:xfrm rot="10800000" flipH="1">
            <a:off x="7889635" y="4310151"/>
            <a:ext cx="193827" cy="1030265"/>
          </a:xfrm>
          <a:prstGeom prst="upArrow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333" y="2239043"/>
            <a:ext cx="1130080" cy="614412"/>
          </a:xfrm>
          <a:prstGeom prst="rect">
            <a:avLst/>
          </a:prstGeom>
        </p:spPr>
      </p:pic>
      <p:pic>
        <p:nvPicPr>
          <p:cNvPr id="29" name="Gráfico 28" descr="Flecha lineal: curva con sentido de las agujas del reloj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7291258">
            <a:off x="2877654" y="1653214"/>
            <a:ext cx="1172372" cy="185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37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9"/>
          <p:cNvSpPr/>
          <p:nvPr/>
        </p:nvSpPr>
        <p:spPr>
          <a:xfrm>
            <a:off x="325649" y="289869"/>
            <a:ext cx="84610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Fiba" panose="02010500040101020104" pitchFamily="2" charset="0"/>
              </a:rPr>
              <a:t>1a. </a:t>
            </a:r>
            <a:r>
              <a:rPr lang="sk-SK" sz="3200" dirty="0">
                <a:latin typeface="Fiba" panose="02010500040101020104" pitchFamily="2" charset="0"/>
              </a:rPr>
              <a:t>Ak hráč stojí</a:t>
            </a:r>
            <a:endParaRPr lang="en-GB" sz="3200" dirty="0">
              <a:latin typeface="Fiba" panose="02010500040101020104" pitchFamily="2" charset="0"/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4805409" y="2655508"/>
            <a:ext cx="801910" cy="1884484"/>
          </a:xfrm>
          <a:prstGeom prst="rect">
            <a:avLst/>
          </a:prstGeom>
        </p:spPr>
      </p:pic>
      <p:cxnSp>
        <p:nvCxnSpPr>
          <p:cNvPr id="17" name="Conector recto de flecha 16"/>
          <p:cNvCxnSpPr>
            <a:cxnSpLocks/>
          </p:cNvCxnSpPr>
          <p:nvPr/>
        </p:nvCxnSpPr>
        <p:spPr>
          <a:xfrm flipV="1">
            <a:off x="5056377" y="1988479"/>
            <a:ext cx="0" cy="837039"/>
          </a:xfrm>
          <a:prstGeom prst="straightConnector1">
            <a:avLst/>
          </a:prstGeom>
          <a:ln w="38100">
            <a:solidFill>
              <a:srgbClr val="8C0A3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>
            <a:cxnSpLocks/>
          </p:cNvCxnSpPr>
          <p:nvPr/>
        </p:nvCxnSpPr>
        <p:spPr>
          <a:xfrm>
            <a:off x="5076533" y="4211732"/>
            <a:ext cx="19201" cy="736502"/>
          </a:xfrm>
          <a:prstGeom prst="straightConnector1">
            <a:avLst/>
          </a:prstGeom>
          <a:ln w="38100">
            <a:solidFill>
              <a:srgbClr val="8C0A3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>
            <a:cxnSpLocks/>
          </p:cNvCxnSpPr>
          <p:nvPr/>
        </p:nvCxnSpPr>
        <p:spPr>
          <a:xfrm flipH="1">
            <a:off x="3162554" y="3771045"/>
            <a:ext cx="778382" cy="0"/>
          </a:xfrm>
          <a:prstGeom prst="straightConnector1">
            <a:avLst/>
          </a:prstGeom>
          <a:ln w="38100">
            <a:solidFill>
              <a:srgbClr val="8C0A3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6338892" y="3771045"/>
            <a:ext cx="958762" cy="0"/>
          </a:xfrm>
          <a:prstGeom prst="straightConnector1">
            <a:avLst/>
          </a:prstGeom>
          <a:ln w="38100">
            <a:solidFill>
              <a:srgbClr val="8C0A3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20" y="3141939"/>
            <a:ext cx="2292295" cy="1725318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55741">
            <a:off x="1408655" y="3870418"/>
            <a:ext cx="471134" cy="103446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1677344" y="4192480"/>
            <a:ext cx="335467" cy="300039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7297655" y="1044690"/>
            <a:ext cx="1489048" cy="400110"/>
          </a:xfrm>
          <a:prstGeom prst="rect">
            <a:avLst/>
          </a:prstGeom>
          <a:solidFill>
            <a:srgbClr val="FF0000"/>
          </a:solidFill>
          <a:ln w="28575">
            <a:noFill/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sk-SK" sz="2000" b="1" dirty="0">
                <a:solidFill>
                  <a:schemeClr val="bg1"/>
                </a:solidFill>
                <a:latin typeface="Fiba" charset="0"/>
                <a:ea typeface="Fiba" charset="0"/>
                <a:cs typeface="Fiba" charset="0"/>
              </a:rPr>
              <a:t>NEDOVOLENÉ</a:t>
            </a:r>
            <a:r>
              <a:rPr lang="es-ES" sz="2000" b="1" dirty="0">
                <a:solidFill>
                  <a:schemeClr val="bg1"/>
                </a:solidFill>
                <a:latin typeface="Fiba" charset="0"/>
                <a:ea typeface="Fiba" charset="0"/>
                <a:cs typeface="Fiba" charset="0"/>
              </a:rPr>
              <a:t> </a:t>
            </a:r>
            <a:endParaRPr lang="es-ES_tradnl" sz="2000" b="1" dirty="0">
              <a:solidFill>
                <a:schemeClr val="bg1"/>
              </a:solidFill>
              <a:latin typeface="Fiba" charset="0"/>
              <a:ea typeface="Fiba" charset="0"/>
              <a:cs typeface="Fiba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374289"/>
            <a:ext cx="9143999" cy="11387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8C0A32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sk-SK" altLang="es-ES_tradnl" dirty="0">
                <a:latin typeface="Univers 57 Condensed" charset="0"/>
                <a:ea typeface="Univers 57 Condensed" charset="0"/>
                <a:cs typeface="Univers 57 Condensed" charset="0"/>
              </a:rPr>
              <a:t> </a:t>
            </a:r>
            <a:r>
              <a:rPr lang="sk-SK" altLang="es-ES_tradnl" dirty="0">
                <a:latin typeface="Calibri" panose="020F0502020204030204" pitchFamily="34" charset="0"/>
                <a:ea typeface="Univers 57 Condensed" charset="0"/>
                <a:cs typeface="Calibri" panose="020F0502020204030204" pitchFamily="34" charset="0"/>
              </a:rPr>
              <a:t>Ak chce hráč prihrať alebo hodiť na kôš, môže sa odraziť k výskoku z </a:t>
            </a:r>
            <a:r>
              <a:rPr lang="sk-SK" altLang="es-ES_tradnl" dirty="0" err="1">
                <a:latin typeface="Calibri" panose="020F0502020204030204" pitchFamily="34" charset="0"/>
                <a:ea typeface="Univers 57 Condensed" charset="0"/>
                <a:cs typeface="Calibri" panose="020F0502020204030204" pitchFamily="34" charset="0"/>
              </a:rPr>
              <a:t>obrátkovej</a:t>
            </a:r>
            <a:r>
              <a:rPr lang="sk-SK" altLang="es-ES_tradnl" dirty="0">
                <a:latin typeface="Calibri" panose="020F0502020204030204" pitchFamily="34" charset="0"/>
                <a:ea typeface="Univers 57 Condensed" charset="0"/>
                <a:cs typeface="Calibri" panose="020F0502020204030204" pitchFamily="34" charset="0"/>
              </a:rPr>
              <a:t>, ale skôr ako sa ktorákoľvek noha opäť dotkne podlahy lopta musí opustiť ruku(y). V opačnom prípade sa hráč dopustí priestupku.</a:t>
            </a:r>
            <a:endParaRPr lang="es-ES_tradnl" altLang="es-ES_tradnl" dirty="0">
              <a:latin typeface="Univers 57 Condensed"/>
              <a:ea typeface="Univers 57 Condensed" charset="0"/>
              <a:cs typeface="Calibri" panose="020F0502020204030204" pitchFamily="34" charset="0"/>
            </a:endParaRPr>
          </a:p>
          <a:p>
            <a:endParaRPr lang="es-ES_tradnl" altLang="es-ES_tradnl" sz="1400" dirty="0">
              <a:latin typeface="Univers 57 Condensed" charset="0"/>
              <a:ea typeface="Univers 57 Condensed" charset="0"/>
              <a:cs typeface="Univers 57 Condensed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6647122" y="2269675"/>
            <a:ext cx="779073" cy="71039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>
                <a:solidFill>
                  <a:schemeClr val="tx1"/>
                </a:solidFill>
              </a:rPr>
              <a:t>2</a:t>
            </a:r>
            <a:endParaRPr lang="es-ES_tradnl" sz="2800" b="1">
              <a:solidFill>
                <a:schemeClr val="tx1"/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8127360" y="4342499"/>
            <a:ext cx="779073" cy="71039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>
                <a:solidFill>
                  <a:schemeClr val="tx1"/>
                </a:solidFill>
              </a:rPr>
              <a:t>1</a:t>
            </a:r>
            <a:endParaRPr lang="es-ES_tradnl" sz="2800" b="1">
              <a:solidFill>
                <a:schemeClr val="tx1"/>
              </a:solidFill>
            </a:endParaRPr>
          </a:p>
        </p:txBody>
      </p:sp>
      <p:sp>
        <p:nvSpPr>
          <p:cNvPr id="26" name="Flecha arriba 1"/>
          <p:cNvSpPr/>
          <p:nvPr/>
        </p:nvSpPr>
        <p:spPr>
          <a:xfrm rot="2034491">
            <a:off x="7766806" y="2739879"/>
            <a:ext cx="217906" cy="530386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7" name="Flecha arriba 1"/>
          <p:cNvSpPr/>
          <p:nvPr/>
        </p:nvSpPr>
        <p:spPr>
          <a:xfrm rot="10800000" flipH="1">
            <a:off x="7920297" y="4492518"/>
            <a:ext cx="193827" cy="749478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0791" y="3299099"/>
            <a:ext cx="621490" cy="1914492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332" y="2260833"/>
            <a:ext cx="1183779" cy="6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36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200" dirty="0">
                <a:solidFill>
                  <a:schemeClr val="tx1"/>
                </a:solidFill>
                <a:latin typeface="Fiba" charset="0"/>
                <a:ea typeface="Fiba" charset="0"/>
                <a:cs typeface="Fiba" charset="0"/>
              </a:rPr>
              <a:t>poznámka</a:t>
            </a:r>
            <a:endParaRPr lang="en-GB" sz="3200" dirty="0">
              <a:solidFill>
                <a:schemeClr val="tx1"/>
              </a:solidFill>
              <a:latin typeface="Fiba" charset="0"/>
              <a:ea typeface="Fiba" charset="0"/>
              <a:cs typeface="Fiba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27019"/>
            <a:ext cx="8229600" cy="4960402"/>
          </a:xfrm>
        </p:spPr>
        <p:txBody>
          <a:bodyPr>
            <a:normAutofit fontScale="92500" lnSpcReduction="10000"/>
          </a:bodyPr>
          <a:lstStyle/>
          <a:p>
            <a:r>
              <a:rPr lang="en-GB" sz="2800" b="1" dirty="0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T</a:t>
            </a:r>
            <a:r>
              <a:rPr lang="sk-SK" sz="2800" b="1" dirty="0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ento materiál bol vytvorený FIBA </a:t>
            </a:r>
            <a:r>
              <a:rPr lang="sk-SK" sz="2800" b="1" dirty="0" err="1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Referee</a:t>
            </a:r>
            <a:r>
              <a:rPr lang="sk-SK" sz="2800" b="1" dirty="0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 Department a nesmie byť pozmeňovaný a ani inak upravovaný, pokiaľ užívateľ nepoužije „verejnú – otvorenú šablónu“, bez loga FIBA.</a:t>
            </a:r>
            <a:endParaRPr lang="en-GB" sz="2800" b="1" dirty="0">
              <a:latin typeface="Fiba" panose="02010500040101020104" pitchFamily="2" charset="0"/>
              <a:ea typeface="Univers 57 Condensed" charset="0"/>
              <a:cs typeface="Univers 57 Condensed" charset="0"/>
            </a:endParaRPr>
          </a:p>
          <a:p>
            <a:r>
              <a:rPr lang="sk-SK" sz="2800" b="1" dirty="0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Detaily viď  </a:t>
            </a:r>
            <a:r>
              <a:rPr lang="en-GB" sz="2800" b="1" dirty="0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“</a:t>
            </a:r>
            <a:r>
              <a:rPr lang="en-GB" sz="2800" b="1" dirty="0" err="1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FIBA_Powerpoint_Presentations</a:t>
            </a:r>
            <a:r>
              <a:rPr lang="en-GB" sz="2800" b="1" dirty="0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” </a:t>
            </a:r>
            <a:r>
              <a:rPr lang="sk-SK" sz="2800" b="1" dirty="0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, ktorá je priložená</a:t>
            </a:r>
            <a:endParaRPr lang="en-GB" sz="2800" b="1" dirty="0">
              <a:latin typeface="Fiba" panose="02010500040101020104" pitchFamily="2" charset="0"/>
              <a:ea typeface="Univers 57 Condensed" charset="0"/>
              <a:cs typeface="Univers 57 Condensed" charset="0"/>
            </a:endParaRPr>
          </a:p>
          <a:p>
            <a:endParaRPr lang="en-GB" sz="2800" b="1" dirty="0">
              <a:latin typeface="Fiba" panose="02010500040101020104" pitchFamily="2" charset="0"/>
              <a:ea typeface="Univers 57 Condensed" charset="0"/>
              <a:cs typeface="Univers 57 Condensed" charset="0"/>
            </a:endParaRPr>
          </a:p>
          <a:p>
            <a:r>
              <a:rPr lang="sk-SK" sz="2800" b="1" dirty="0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Ak zistíte chybu alebo nezrovnalosť oznámte toto na mailovú adresu</a:t>
            </a:r>
            <a:r>
              <a:rPr lang="en-GB" sz="2800" b="1" dirty="0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 </a:t>
            </a:r>
            <a:r>
              <a:rPr lang="en-GB" sz="2800" b="1" u="sng" dirty="0">
                <a:solidFill>
                  <a:srgbClr val="FF0000"/>
                </a:solidFill>
                <a:latin typeface="Fiba" panose="02010500040101020104" pitchFamily="2" charset="0"/>
                <a:ea typeface="Univers 57 Condensed" charset="0"/>
                <a:cs typeface="Univers 57 Condensed" charset="0"/>
                <a:hlinkClick r:id="rId2"/>
              </a:rPr>
              <a:t>refereeing@fiba.com</a:t>
            </a:r>
            <a:r>
              <a:rPr lang="sk-SK" sz="2800" b="1" u="sng" dirty="0">
                <a:solidFill>
                  <a:srgbClr val="FF0000"/>
                </a:solidFill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 </a:t>
            </a:r>
            <a:r>
              <a:rPr lang="sk-SK" sz="2800" b="1" dirty="0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patriacu FIBA </a:t>
            </a:r>
            <a:r>
              <a:rPr lang="sk-SK" sz="2800" b="1" dirty="0" err="1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Referee</a:t>
            </a:r>
            <a:r>
              <a:rPr lang="sk-SK" sz="2800" b="1" dirty="0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 Department</a:t>
            </a:r>
            <a:r>
              <a:rPr lang="en-GB" sz="2800" b="1" u="sng" dirty="0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 </a:t>
            </a:r>
          </a:p>
          <a:p>
            <a:endParaRPr lang="en-GB" sz="2800" b="1" dirty="0">
              <a:latin typeface="Fiba" panose="02010500040101020104" pitchFamily="2" charset="0"/>
              <a:ea typeface="Univers 57 Condensed" charset="0"/>
              <a:cs typeface="Univers 57 Condensed" charset="0"/>
            </a:endParaRPr>
          </a:p>
          <a:p>
            <a:pPr marL="0" indent="0" algn="ctr">
              <a:buNone/>
            </a:pPr>
            <a:r>
              <a:rPr lang="en-GB" sz="2800" b="1" dirty="0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FIBA Referee Department</a:t>
            </a:r>
          </a:p>
        </p:txBody>
      </p:sp>
    </p:spTree>
    <p:extLst>
      <p:ext uri="{BB962C8B-B14F-4D97-AF65-F5344CB8AC3E}">
        <p14:creationId xmlns:p14="http://schemas.microsoft.com/office/powerpoint/2010/main" val="1678525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0574" y="2815738"/>
            <a:ext cx="2428932" cy="2377678"/>
          </a:xfrm>
          <a:prstGeom prst="rect">
            <a:avLst/>
          </a:prstGeom>
        </p:spPr>
      </p:pic>
      <p:sp>
        <p:nvSpPr>
          <p:cNvPr id="3" name="Rectángulo 9"/>
          <p:cNvSpPr/>
          <p:nvPr/>
        </p:nvSpPr>
        <p:spPr>
          <a:xfrm>
            <a:off x="325649" y="396622"/>
            <a:ext cx="83339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Fiba" panose="02010500040101020104" pitchFamily="2" charset="0"/>
              </a:rPr>
              <a:t>1b. </a:t>
            </a:r>
            <a:r>
              <a:rPr lang="sk-SK" sz="3200" dirty="0">
                <a:latin typeface="Fiba" panose="02010500040101020104" pitchFamily="2" charset="0"/>
              </a:rPr>
              <a:t>Začiatok </a:t>
            </a:r>
            <a:r>
              <a:rPr lang="sk-SK" sz="3200" dirty="0" err="1">
                <a:latin typeface="Fiba" panose="02010500040101020104" pitchFamily="2" charset="0"/>
              </a:rPr>
              <a:t>driblingu</a:t>
            </a:r>
            <a:r>
              <a:rPr lang="en-GB" sz="3200" dirty="0">
                <a:latin typeface="Fiba" panose="02010500040101020104" pitchFamily="2" charset="0"/>
              </a:rPr>
              <a:t> – </a:t>
            </a:r>
            <a:r>
              <a:rPr lang="sk-SK" sz="3200" dirty="0">
                <a:latin typeface="Fiba" panose="02010500040101020104" pitchFamily="2" charset="0"/>
              </a:rPr>
              <a:t>zo stoja</a:t>
            </a:r>
            <a:r>
              <a:rPr lang="en-GB" sz="3200" dirty="0">
                <a:latin typeface="Fiba" panose="02010500040101020104" pitchFamily="2" charset="0"/>
              </a:rPr>
              <a:t> </a:t>
            </a:r>
          </a:p>
        </p:txBody>
      </p:sp>
      <p:sp>
        <p:nvSpPr>
          <p:cNvPr id="2" name="Flecha arriba 1"/>
          <p:cNvSpPr/>
          <p:nvPr/>
        </p:nvSpPr>
        <p:spPr>
          <a:xfrm rot="2195804" flipH="1">
            <a:off x="5671141" y="3679801"/>
            <a:ext cx="183868" cy="1476830"/>
          </a:xfrm>
          <a:prstGeom prst="upArrow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Flecha arriba 1"/>
          <p:cNvSpPr/>
          <p:nvPr/>
        </p:nvSpPr>
        <p:spPr>
          <a:xfrm rot="12784436">
            <a:off x="2624934" y="4140044"/>
            <a:ext cx="265083" cy="1235299"/>
          </a:xfrm>
          <a:prstGeom prst="upArrow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Elipse 25"/>
          <p:cNvSpPr/>
          <p:nvPr/>
        </p:nvSpPr>
        <p:spPr>
          <a:xfrm>
            <a:off x="4862855" y="4549023"/>
            <a:ext cx="690038" cy="644393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noFill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98093" y="4483024"/>
            <a:ext cx="779073" cy="71039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>
                <a:solidFill>
                  <a:schemeClr val="tx1"/>
                </a:solidFill>
              </a:rPr>
              <a:t>1</a:t>
            </a:r>
            <a:endParaRPr lang="es-ES_tradnl" sz="2800" b="1">
              <a:solidFill>
                <a:schemeClr val="tx1"/>
              </a:solidFill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6363416" y="4418216"/>
            <a:ext cx="807886" cy="71039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>
                <a:solidFill>
                  <a:schemeClr val="tx1"/>
                </a:solidFill>
              </a:rPr>
              <a:t>2</a:t>
            </a:r>
            <a:endParaRPr lang="es-ES_tradnl" sz="2800" b="1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713018" y="1937545"/>
            <a:ext cx="507368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8C0A32"/>
            </a:solidFill>
            <a:prstDash val="sysDash"/>
          </a:ln>
        </p:spPr>
        <p:txBody>
          <a:bodyPr wrap="square">
            <a:spAutoFit/>
          </a:bodyPr>
          <a:lstStyle/>
          <a:p>
            <a:pPr marL="176213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1525" algn="ctr"/>
              </a:tabLst>
            </a:pPr>
            <a:r>
              <a:rPr lang="sk-SK" altLang="es-ES_tradnl" dirty="0">
                <a:latin typeface="Univers 57 Condensed" charset="0"/>
                <a:ea typeface="Univers 57 Condensed" charset="0"/>
                <a:cs typeface="Univers 57 Condensed" charset="0"/>
              </a:rPr>
              <a:t>Ak hráč stojí a začne </a:t>
            </a:r>
            <a:r>
              <a:rPr lang="sk-SK" altLang="es-ES_tradnl" dirty="0" err="1">
                <a:latin typeface="Univers 57 Condensed" charset="0"/>
                <a:ea typeface="Univers 57 Condensed" charset="0"/>
                <a:cs typeface="Univers 57 Condensed" charset="0"/>
              </a:rPr>
              <a:t>dribling</a:t>
            </a:r>
            <a:r>
              <a:rPr lang="sk-SK" altLang="es-ES_tradnl" dirty="0">
                <a:latin typeface="Univers 57 Condensed" charset="0"/>
                <a:ea typeface="Univers 57 Condensed" charset="0"/>
                <a:cs typeface="Univers 57 Condensed" charset="0"/>
              </a:rPr>
              <a:t>, lopta musí opustiť ruku (y), skôr ako hráč zdvihne </a:t>
            </a:r>
            <a:r>
              <a:rPr lang="sk-SK" altLang="es-ES_tradnl" dirty="0" err="1">
                <a:latin typeface="Univers 57 Condensed" charset="0"/>
                <a:ea typeface="Univers 57 Condensed" charset="0"/>
                <a:cs typeface="Univers 57 Condensed" charset="0"/>
              </a:rPr>
              <a:t>obrátkovú</a:t>
            </a:r>
            <a:r>
              <a:rPr lang="sk-SK" altLang="es-ES_tradnl" dirty="0">
                <a:latin typeface="Univers 57 Condensed" charset="0"/>
                <a:ea typeface="Univers 57 Condensed" charset="0"/>
                <a:cs typeface="Univers 57 Condensed" charset="0"/>
              </a:rPr>
              <a:t> nohu.</a:t>
            </a:r>
            <a:endParaRPr lang="es-ES_tradnl" altLang="es-ES_tradnl" dirty="0">
              <a:latin typeface="Univers 57 Condensed" charset="0"/>
              <a:ea typeface="Univers 57 Condensed" charset="0"/>
              <a:cs typeface="Univers 57 Condensed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564282" y="1044690"/>
            <a:ext cx="1222421" cy="400110"/>
          </a:xfrm>
          <a:prstGeom prst="rect">
            <a:avLst/>
          </a:prstGeom>
          <a:solidFill>
            <a:srgbClr val="00B050"/>
          </a:solidFill>
          <a:ln w="28575">
            <a:noFill/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sk-SK" sz="2000" b="1" dirty="0">
                <a:solidFill>
                  <a:schemeClr val="bg1"/>
                </a:solidFill>
                <a:latin typeface="Fiba" charset="0"/>
                <a:ea typeface="Fiba" charset="0"/>
                <a:cs typeface="Fiba" charset="0"/>
              </a:rPr>
              <a:t>dovolené</a:t>
            </a:r>
            <a:endParaRPr lang="es-ES_tradnl" sz="2000" b="1" dirty="0">
              <a:solidFill>
                <a:schemeClr val="bg1"/>
              </a:solidFill>
              <a:latin typeface="Fiba" charset="0"/>
              <a:ea typeface="Fiba" charset="0"/>
              <a:cs typeface="Fib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892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2786" y="2815739"/>
            <a:ext cx="2428932" cy="2377678"/>
          </a:xfrm>
          <a:prstGeom prst="rect">
            <a:avLst/>
          </a:prstGeom>
        </p:spPr>
      </p:pic>
      <p:sp>
        <p:nvSpPr>
          <p:cNvPr id="3" name="Rectángulo 9"/>
          <p:cNvSpPr/>
          <p:nvPr/>
        </p:nvSpPr>
        <p:spPr>
          <a:xfrm>
            <a:off x="325649" y="396622"/>
            <a:ext cx="83339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Fiba" panose="02010500040101020104" pitchFamily="2" charset="0"/>
              </a:rPr>
              <a:t>1b. </a:t>
            </a:r>
            <a:r>
              <a:rPr lang="sk-SK" sz="3200" dirty="0">
                <a:latin typeface="Fiba" panose="02010500040101020104" pitchFamily="2" charset="0"/>
              </a:rPr>
              <a:t>Začiatok </a:t>
            </a:r>
            <a:r>
              <a:rPr lang="sk-SK" sz="3200" dirty="0" err="1">
                <a:latin typeface="Fiba" panose="02010500040101020104" pitchFamily="2" charset="0"/>
              </a:rPr>
              <a:t>driblingu</a:t>
            </a:r>
            <a:r>
              <a:rPr lang="en-GB" sz="3200" dirty="0">
                <a:latin typeface="Fiba" panose="02010500040101020104" pitchFamily="2" charset="0"/>
              </a:rPr>
              <a:t> – </a:t>
            </a:r>
            <a:r>
              <a:rPr lang="sk-SK" sz="3200" dirty="0">
                <a:latin typeface="Fiba" panose="02010500040101020104" pitchFamily="2" charset="0"/>
              </a:rPr>
              <a:t>zo stoja</a:t>
            </a:r>
            <a:r>
              <a:rPr lang="en-GB" sz="3200" dirty="0">
                <a:latin typeface="Fiba" panose="02010500040101020104" pitchFamily="2" charset="0"/>
              </a:rPr>
              <a:t> </a:t>
            </a:r>
          </a:p>
        </p:txBody>
      </p:sp>
      <p:sp>
        <p:nvSpPr>
          <p:cNvPr id="2" name="Flecha arriba 1"/>
          <p:cNvSpPr/>
          <p:nvPr/>
        </p:nvSpPr>
        <p:spPr>
          <a:xfrm rot="2195804" flipH="1">
            <a:off x="5671141" y="3679801"/>
            <a:ext cx="183868" cy="1476830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Flecha arriba 1"/>
          <p:cNvSpPr/>
          <p:nvPr/>
        </p:nvSpPr>
        <p:spPr>
          <a:xfrm rot="12784436">
            <a:off x="2624934" y="4140044"/>
            <a:ext cx="265083" cy="1235299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Elipse 25"/>
          <p:cNvSpPr/>
          <p:nvPr/>
        </p:nvSpPr>
        <p:spPr>
          <a:xfrm>
            <a:off x="4862855" y="4549023"/>
            <a:ext cx="690038" cy="644393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noFill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277112" y="4324183"/>
            <a:ext cx="779073" cy="71039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>
                <a:solidFill>
                  <a:schemeClr val="tx1"/>
                </a:solidFill>
              </a:rPr>
              <a:t>1</a:t>
            </a:r>
            <a:endParaRPr lang="es-ES_tradnl" sz="2800" b="1">
              <a:solidFill>
                <a:schemeClr val="tx1"/>
              </a:solidFill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933886" y="4355470"/>
            <a:ext cx="807886" cy="71039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>
                <a:solidFill>
                  <a:schemeClr val="tx1"/>
                </a:solidFill>
              </a:rPr>
              <a:t>2</a:t>
            </a:r>
            <a:endParaRPr lang="es-ES_tradnl" sz="2800" b="1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741772" y="1937545"/>
            <a:ext cx="724982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8C0A32"/>
            </a:solidFill>
            <a:prstDash val="sysDash"/>
          </a:ln>
        </p:spPr>
        <p:txBody>
          <a:bodyPr wrap="square">
            <a:spAutoFit/>
          </a:bodyPr>
          <a:lstStyle/>
          <a:p>
            <a:pPr marL="176213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1525" algn="ctr"/>
              </a:tabLst>
            </a:pPr>
            <a:r>
              <a:rPr lang="sk-SK" altLang="es-ES_tradnl" dirty="0">
                <a:latin typeface="Univers 57 Condensed" charset="0"/>
                <a:ea typeface="Univers 57 Condensed" charset="0"/>
                <a:cs typeface="Univers 57 Condensed" charset="0"/>
              </a:rPr>
              <a:t>Ak hráč stojí a začne </a:t>
            </a:r>
            <a:r>
              <a:rPr lang="sk-SK" altLang="es-ES_tradnl" dirty="0" err="1">
                <a:latin typeface="Univers 57 Condensed" charset="0"/>
                <a:ea typeface="Univers 57 Condensed" charset="0"/>
                <a:cs typeface="Univers 57 Condensed" charset="0"/>
              </a:rPr>
              <a:t>dribling</a:t>
            </a:r>
            <a:r>
              <a:rPr lang="sk-SK" altLang="es-ES_tradnl" dirty="0">
                <a:latin typeface="Univers 57 Condensed" charset="0"/>
                <a:ea typeface="Univers 57 Condensed" charset="0"/>
                <a:cs typeface="Univers 57 Condensed" charset="0"/>
              </a:rPr>
              <a:t>, lopta musí opustiť ruku (y), skôr ako hráč zdvihne </a:t>
            </a:r>
            <a:r>
              <a:rPr lang="sk-SK" altLang="es-ES_tradnl" dirty="0" err="1">
                <a:latin typeface="Univers 57 Condensed" charset="0"/>
                <a:ea typeface="Univers 57 Condensed" charset="0"/>
                <a:cs typeface="Univers 57 Condensed" charset="0"/>
              </a:rPr>
              <a:t>obrátkovú</a:t>
            </a:r>
            <a:r>
              <a:rPr lang="sk-SK" altLang="es-ES_tradnl" dirty="0">
                <a:latin typeface="Univers 57 Condensed" charset="0"/>
                <a:ea typeface="Univers 57 Condensed" charset="0"/>
                <a:cs typeface="Univers 57 Condensed" charset="0"/>
              </a:rPr>
              <a:t> nohu. V opačnom prípade sa hráč dopustí priestupku</a:t>
            </a:r>
            <a:endParaRPr lang="es-ES_tradnl" altLang="es-ES_tradnl" dirty="0">
              <a:latin typeface="Univers 57 Condensed" charset="0"/>
              <a:ea typeface="Univers 57 Condensed" charset="0"/>
              <a:cs typeface="Univers 57 Condensed" charset="0"/>
            </a:endParaRPr>
          </a:p>
          <a:p>
            <a:pPr marL="176213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1525" algn="ctr"/>
              </a:tabLst>
            </a:pPr>
            <a:endParaRPr lang="es-ES_tradnl" altLang="es-ES_tradnl" dirty="0">
              <a:latin typeface="Univers 57 Condensed" charset="0"/>
              <a:ea typeface="Univers 57 Condensed" charset="0"/>
              <a:cs typeface="Univers 57 Condensed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370619" y="1044690"/>
            <a:ext cx="1416084" cy="400110"/>
          </a:xfrm>
          <a:prstGeom prst="rect">
            <a:avLst/>
          </a:prstGeom>
          <a:solidFill>
            <a:srgbClr val="FF0000"/>
          </a:solidFill>
          <a:ln w="28575">
            <a:noFill/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sk-SK" sz="2000" b="1" dirty="0">
                <a:solidFill>
                  <a:schemeClr val="bg1"/>
                </a:solidFill>
                <a:latin typeface="Fiba" charset="0"/>
                <a:ea typeface="Fiba" charset="0"/>
                <a:cs typeface="Fiba" charset="0"/>
              </a:rPr>
              <a:t>NEDOVOLENÉ</a:t>
            </a:r>
            <a:endParaRPr lang="es-ES_tradnl" sz="2000" b="1" dirty="0">
              <a:solidFill>
                <a:schemeClr val="bg1"/>
              </a:solidFill>
              <a:latin typeface="Fiba" charset="0"/>
              <a:ea typeface="Fiba" charset="0"/>
              <a:cs typeface="Fib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096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3834" y="2602114"/>
            <a:ext cx="2557830" cy="3917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2177" y="2580971"/>
            <a:ext cx="2677387" cy="3825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246" y="2580971"/>
            <a:ext cx="2196823" cy="3938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Elipse 4"/>
          <p:cNvSpPr/>
          <p:nvPr/>
        </p:nvSpPr>
        <p:spPr>
          <a:xfrm>
            <a:off x="6146196" y="5148711"/>
            <a:ext cx="758038" cy="769204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noFill/>
            </a:endParaRPr>
          </a:p>
        </p:txBody>
      </p:sp>
      <p:sp>
        <p:nvSpPr>
          <p:cNvPr id="6" name="Elipse 5"/>
          <p:cNvSpPr/>
          <p:nvPr/>
        </p:nvSpPr>
        <p:spPr>
          <a:xfrm>
            <a:off x="6764485" y="4178829"/>
            <a:ext cx="756198" cy="742492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Rectángulo 9"/>
          <p:cNvSpPr/>
          <p:nvPr/>
        </p:nvSpPr>
        <p:spPr>
          <a:xfrm>
            <a:off x="325649" y="396622"/>
            <a:ext cx="83339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Fiba" panose="02010500040101020104" pitchFamily="2" charset="0"/>
              </a:rPr>
              <a:t>1b. </a:t>
            </a:r>
            <a:r>
              <a:rPr lang="sk-SK" sz="3200" dirty="0">
                <a:latin typeface="Fiba" panose="02010500040101020104" pitchFamily="2" charset="0"/>
              </a:rPr>
              <a:t>Začiatok </a:t>
            </a:r>
            <a:r>
              <a:rPr lang="sk-SK" sz="3200" dirty="0" err="1">
                <a:latin typeface="Fiba" panose="02010500040101020104" pitchFamily="2" charset="0"/>
              </a:rPr>
              <a:t>driblingu</a:t>
            </a:r>
            <a:r>
              <a:rPr lang="en-GB" sz="3200" dirty="0">
                <a:latin typeface="Fiba" panose="02010500040101020104" pitchFamily="2" charset="0"/>
              </a:rPr>
              <a:t> – </a:t>
            </a:r>
            <a:r>
              <a:rPr lang="sk-SK" sz="3200" dirty="0">
                <a:latin typeface="Fiba" panose="02010500040101020104" pitchFamily="2" charset="0"/>
              </a:rPr>
              <a:t>zo stoja</a:t>
            </a:r>
            <a:r>
              <a:rPr lang="en-GB" sz="3200" dirty="0">
                <a:latin typeface="Fiba" panose="02010500040101020104" pitchFamily="2" charset="0"/>
              </a:rPr>
              <a:t>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764485" y="1044690"/>
            <a:ext cx="2022218" cy="400110"/>
          </a:xfrm>
          <a:prstGeom prst="rect">
            <a:avLst/>
          </a:prstGeom>
          <a:solidFill>
            <a:srgbClr val="FF0000"/>
          </a:solidFill>
          <a:ln w="28575">
            <a:noFill/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sk-SK" sz="2000" b="1" dirty="0">
                <a:solidFill>
                  <a:schemeClr val="bg1"/>
                </a:solidFill>
                <a:latin typeface="Fiba" charset="0"/>
                <a:ea typeface="Fiba" charset="0"/>
                <a:cs typeface="Fiba" charset="0"/>
              </a:rPr>
              <a:t>NEDOVOLENÉ</a:t>
            </a:r>
            <a:r>
              <a:rPr lang="es-ES" sz="2000" b="1" dirty="0">
                <a:solidFill>
                  <a:schemeClr val="bg1"/>
                </a:solidFill>
                <a:latin typeface="Fiba" charset="0"/>
                <a:ea typeface="Fiba" charset="0"/>
                <a:cs typeface="Fiba" charset="0"/>
              </a:rPr>
              <a:t> </a:t>
            </a:r>
            <a:endParaRPr lang="es-ES_tradnl" sz="2000" b="1" dirty="0">
              <a:solidFill>
                <a:schemeClr val="bg1"/>
              </a:solidFill>
              <a:latin typeface="Fiba" charset="0"/>
              <a:ea typeface="Fiba" charset="0"/>
              <a:cs typeface="Fiba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" y="1611602"/>
            <a:ext cx="91440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8C0A32"/>
            </a:solidFill>
            <a:prstDash val="sysDash"/>
          </a:ln>
        </p:spPr>
        <p:txBody>
          <a:bodyPr wrap="square">
            <a:spAutoFit/>
          </a:bodyPr>
          <a:lstStyle/>
          <a:p>
            <a:pPr marL="176213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1525" algn="ctr"/>
              </a:tabLst>
            </a:pPr>
            <a:r>
              <a:rPr lang="sk-SK" altLang="es-ES_tradnl" dirty="0">
                <a:latin typeface="Univers 57 Condensed" charset="0"/>
                <a:ea typeface="Univers 57 Condensed" charset="0"/>
                <a:cs typeface="Univers 57 Condensed" charset="0"/>
              </a:rPr>
              <a:t>Ak hráč stojí a začne </a:t>
            </a:r>
            <a:r>
              <a:rPr lang="sk-SK" altLang="es-ES_tradnl" dirty="0" err="1">
                <a:latin typeface="Univers 57 Condensed" charset="0"/>
                <a:ea typeface="Univers 57 Condensed" charset="0"/>
                <a:cs typeface="Univers 57 Condensed" charset="0"/>
              </a:rPr>
              <a:t>dribling</a:t>
            </a:r>
            <a:r>
              <a:rPr lang="sk-SK" altLang="es-ES_tradnl" dirty="0">
                <a:latin typeface="Univers 57 Condensed" charset="0"/>
                <a:ea typeface="Univers 57 Condensed" charset="0"/>
                <a:cs typeface="Univers 57 Condensed" charset="0"/>
              </a:rPr>
              <a:t>, lopta musí opustiť ruku (y), skôr ako hráč zdvihne </a:t>
            </a:r>
            <a:r>
              <a:rPr lang="sk-SK" altLang="es-ES_tradnl" dirty="0" err="1">
                <a:latin typeface="Univers 57 Condensed" charset="0"/>
                <a:ea typeface="Univers 57 Condensed" charset="0"/>
                <a:cs typeface="Univers 57 Condensed" charset="0"/>
              </a:rPr>
              <a:t>obrátkovú</a:t>
            </a:r>
            <a:r>
              <a:rPr lang="sk-SK" altLang="es-ES_tradnl" dirty="0">
                <a:latin typeface="Univers 57 Condensed" charset="0"/>
                <a:ea typeface="Univers 57 Condensed" charset="0"/>
                <a:cs typeface="Univers 57 Condensed" charset="0"/>
              </a:rPr>
              <a:t> nohu. Na obrázkoch je znázornený nedovolený začiatok </a:t>
            </a:r>
            <a:r>
              <a:rPr lang="sk-SK" altLang="es-ES_tradnl" dirty="0" err="1">
                <a:latin typeface="Univers 57 Condensed" charset="0"/>
                <a:ea typeface="Univers 57 Condensed" charset="0"/>
                <a:cs typeface="Univers 57 Condensed" charset="0"/>
              </a:rPr>
              <a:t>driblingu</a:t>
            </a:r>
            <a:r>
              <a:rPr lang="sk-SK" altLang="es-ES_tradnl" dirty="0">
                <a:latin typeface="Univers 57 Condensed" charset="0"/>
                <a:ea typeface="Univers 57 Condensed" charset="0"/>
                <a:cs typeface="Univers 57 Condensed" charset="0"/>
              </a:rPr>
              <a:t>. Video TV.1B.1 ukazuje priestupok</a:t>
            </a:r>
            <a:endParaRPr lang="en-GB" altLang="es-ES_tradnl" dirty="0">
              <a:latin typeface="Univers 57 Condensed" charset="0"/>
              <a:ea typeface="Univers 57 Condensed" charset="0"/>
              <a:cs typeface="Univers 57 Condensed" charset="0"/>
            </a:endParaRPr>
          </a:p>
        </p:txBody>
      </p:sp>
      <p:sp>
        <p:nvSpPr>
          <p:cNvPr id="13" name="Elipse 2"/>
          <p:cNvSpPr/>
          <p:nvPr/>
        </p:nvSpPr>
        <p:spPr>
          <a:xfrm>
            <a:off x="4030230" y="5415379"/>
            <a:ext cx="760116" cy="728128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noFill/>
            </a:endParaRPr>
          </a:p>
        </p:txBody>
      </p:sp>
      <p:pic>
        <p:nvPicPr>
          <p:cNvPr id="12" name="Picture 6">
            <a:hlinkClick r:id="rId5" action="ppaction://hlinkfile"/>
            <a:extLst>
              <a:ext uri="{FF2B5EF4-FFF2-40B4-BE49-F238E27FC236}">
                <a16:creationId xmlns:a16="http://schemas.microsoft.com/office/drawing/2014/main" id="{0F19B7BB-2E84-41A5-A80E-1CD24F2CC4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935" y="6368224"/>
            <a:ext cx="428572" cy="42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64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0" y="1644336"/>
            <a:ext cx="9143999" cy="1125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atin typeface="Fiba"/>
                <a:ea typeface="+mj-ea"/>
                <a:cs typeface="Fiba"/>
              </a:rPr>
              <a:t>2.</a:t>
            </a:r>
            <a:r>
              <a:rPr lang="sk-SK" sz="3200" b="1" dirty="0">
                <a:latin typeface="Fiba"/>
                <a:ea typeface="+mj-ea"/>
                <a:cs typeface="Fiba"/>
              </a:rPr>
              <a:t> HRÁČ CHYTÍ LOPTU V POHYBE ALEBO PRI SKONČENÍ DRIBLINGU</a:t>
            </a:r>
            <a:endParaRPr lang="en-US" sz="3200" b="1" dirty="0">
              <a:latin typeface="Fiba"/>
              <a:ea typeface="+mj-ea"/>
              <a:cs typeface="Fiba"/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435950" y="2769527"/>
            <a:ext cx="1846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latin typeface="Fiba"/>
              <a:cs typeface="Fiba"/>
            </a:endParaRPr>
          </a:p>
        </p:txBody>
      </p:sp>
    </p:spTree>
    <p:extLst>
      <p:ext uri="{BB962C8B-B14F-4D97-AF65-F5344CB8AC3E}">
        <p14:creationId xmlns:p14="http://schemas.microsoft.com/office/powerpoint/2010/main" val="181661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194060"/>
              </p:ext>
            </p:extLst>
          </p:nvPr>
        </p:nvGraphicFramePr>
        <p:xfrm>
          <a:off x="532895" y="1657392"/>
          <a:ext cx="7902594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227">
                  <a:extLst>
                    <a:ext uri="{9D8B030D-6E8A-4147-A177-3AD203B41FA5}">
                      <a16:colId xmlns:a16="http://schemas.microsoft.com/office/drawing/2014/main" val="2527591348"/>
                    </a:ext>
                  </a:extLst>
                </a:gridCol>
                <a:gridCol w="3117098">
                  <a:extLst>
                    <a:ext uri="{9D8B030D-6E8A-4147-A177-3AD203B41FA5}">
                      <a16:colId xmlns:a16="http://schemas.microsoft.com/office/drawing/2014/main" val="1473037361"/>
                    </a:ext>
                  </a:extLst>
                </a:gridCol>
                <a:gridCol w="2686269">
                  <a:extLst>
                    <a:ext uri="{9D8B030D-6E8A-4147-A177-3AD203B41FA5}">
                      <a16:colId xmlns:a16="http://schemas.microsoft.com/office/drawing/2014/main" val="369028240"/>
                    </a:ext>
                  </a:extLst>
                </a:gridCol>
              </a:tblGrid>
              <a:tr h="558065">
                <a:tc>
                  <a:txBody>
                    <a:bodyPr/>
                    <a:lstStyle/>
                    <a:p>
                      <a:pPr algn="ctr"/>
                      <a:r>
                        <a:rPr lang="sk-SK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PRVÁ</a:t>
                      </a:r>
                      <a:r>
                        <a:rPr lang="es-ES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A</a:t>
                      </a:r>
                      <a:r>
                        <a:rPr lang="sk-SK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KCIA</a:t>
                      </a:r>
                      <a:endParaRPr lang="es-ES" b="1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  <a:p>
                      <a:pPr algn="ctr"/>
                      <a:r>
                        <a:rPr lang="sk-SK" b="1" i="0" baseline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0-vý</a:t>
                      </a:r>
                      <a:r>
                        <a:rPr lang="es-ES" b="1" i="0" baseline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</a:t>
                      </a:r>
                      <a:r>
                        <a:rPr lang="sk-SK" b="1" i="0" baseline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KROK</a:t>
                      </a:r>
                      <a:endParaRPr lang="es-ES_tradnl" b="1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</a:txBody>
                  <a:tcPr>
                    <a:solidFill>
                      <a:srgbClr val="8C0A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DRUHÁ</a:t>
                      </a:r>
                      <a:r>
                        <a:rPr lang="es-ES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A</a:t>
                      </a:r>
                      <a:r>
                        <a:rPr lang="sk-SK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KCIA</a:t>
                      </a:r>
                      <a:endParaRPr lang="es-ES" b="1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  <a:p>
                      <a:pPr algn="ctr"/>
                      <a:r>
                        <a:rPr lang="es-ES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1</a:t>
                      </a:r>
                      <a:r>
                        <a:rPr lang="sk-SK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-</a:t>
                      </a:r>
                      <a:r>
                        <a:rPr lang="sk-SK" b="1" i="0" dirty="0" err="1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vý</a:t>
                      </a:r>
                      <a:r>
                        <a:rPr lang="sk-SK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</a:t>
                      </a:r>
                      <a:r>
                        <a:rPr lang="es-ES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</a:t>
                      </a:r>
                      <a:r>
                        <a:rPr lang="sk-SK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KROK</a:t>
                      </a:r>
                      <a:endParaRPr lang="es-ES_tradnl" b="1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</a:txBody>
                  <a:tcPr>
                    <a:solidFill>
                      <a:srgbClr val="8C0A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TRETIA AKCIA</a:t>
                      </a:r>
                      <a:endParaRPr lang="es-ES" b="1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  <a:p>
                      <a:pPr algn="ctr"/>
                      <a:r>
                        <a:rPr lang="es-ES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2</a:t>
                      </a:r>
                      <a:r>
                        <a:rPr lang="sk-SK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-</a:t>
                      </a:r>
                      <a:r>
                        <a:rPr lang="sk-SK" b="1" i="0" dirty="0" err="1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hý</a:t>
                      </a:r>
                      <a:r>
                        <a:rPr lang="es-ES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</a:t>
                      </a:r>
                      <a:r>
                        <a:rPr lang="sk-SK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KROK</a:t>
                      </a:r>
                      <a:endParaRPr lang="es-ES_tradnl" b="1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</a:txBody>
                  <a:tcPr>
                    <a:solidFill>
                      <a:srgbClr val="8C0A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171508"/>
                  </a:ext>
                </a:extLst>
              </a:tr>
              <a:tr h="492751">
                <a:tc>
                  <a:txBody>
                    <a:bodyPr/>
                    <a:lstStyle/>
                    <a:p>
                      <a:pPr algn="ctr"/>
                      <a:r>
                        <a:rPr lang="sk-SK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HRÁČ </a:t>
                      </a:r>
                      <a:r>
                        <a:rPr lang="es-ES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N</a:t>
                      </a:r>
                      <a:r>
                        <a:rPr lang="sk-SK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EZASTAVÍ</a:t>
                      </a:r>
                      <a:r>
                        <a:rPr lang="es-ES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</a:t>
                      </a:r>
                      <a:endParaRPr lang="es-ES_tradnl" b="0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altLang="es-ES_tradnl" sz="1400" b="0" i="0" dirty="0">
                          <a:solidFill>
                            <a:schemeClr val="tx1"/>
                          </a:solidFill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A</a:t>
                      </a:r>
                      <a:r>
                        <a:rPr lang="sk-SK" altLang="es-ES_tradnl" sz="1600" b="0" i="0" dirty="0">
                          <a:solidFill>
                            <a:schemeClr val="tx1"/>
                          </a:solidFill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k hráč dopade na jednu nohu, len táto noha môže byť </a:t>
                      </a:r>
                      <a:r>
                        <a:rPr lang="sk-SK" altLang="es-ES_tradnl" sz="1600" b="0" i="0" dirty="0" err="1">
                          <a:solidFill>
                            <a:schemeClr val="tx1"/>
                          </a:solidFill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obrátková</a:t>
                      </a:r>
                      <a:r>
                        <a:rPr lang="sk-SK" altLang="es-ES_tradnl" sz="1600" b="0" i="0" dirty="0">
                          <a:solidFill>
                            <a:schemeClr val="tx1"/>
                          </a:solidFill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.</a:t>
                      </a:r>
                      <a:endParaRPr lang="en-GB" altLang="es-ES_tradnl" sz="1600" b="0" i="0" dirty="0">
                        <a:solidFill>
                          <a:schemeClr val="tx1"/>
                        </a:solidFill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b="0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879190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380" y="4499456"/>
            <a:ext cx="1254822" cy="67969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55741">
            <a:off x="1443385" y="4878133"/>
            <a:ext cx="553529" cy="116241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4770" y="4951783"/>
            <a:ext cx="1454862" cy="770684"/>
          </a:xfrm>
          <a:prstGeom prst="rect">
            <a:avLst/>
          </a:prstGeom>
        </p:spPr>
      </p:pic>
      <p:cxnSp>
        <p:nvCxnSpPr>
          <p:cNvPr id="14" name="Conector recto 13"/>
          <p:cNvCxnSpPr>
            <a:cxnSpLocks/>
          </p:cNvCxnSpPr>
          <p:nvPr/>
        </p:nvCxnSpPr>
        <p:spPr>
          <a:xfrm>
            <a:off x="2627446" y="2848934"/>
            <a:ext cx="38230" cy="2917206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3394770" y="3089990"/>
            <a:ext cx="1412473" cy="66906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507198" y="3460361"/>
            <a:ext cx="1463167" cy="80645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7326" y="4447032"/>
            <a:ext cx="1469263" cy="890093"/>
          </a:xfrm>
          <a:prstGeom prst="rect">
            <a:avLst/>
          </a:prstGeom>
        </p:spPr>
      </p:pic>
      <p:cxnSp>
        <p:nvCxnSpPr>
          <p:cNvPr id="22" name="Conector recto 21"/>
          <p:cNvCxnSpPr/>
          <p:nvPr/>
        </p:nvCxnSpPr>
        <p:spPr>
          <a:xfrm>
            <a:off x="702453" y="4371293"/>
            <a:ext cx="75937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Imagen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1899" y="4636464"/>
            <a:ext cx="335309" cy="335309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9442" y="5228460"/>
            <a:ext cx="335309" cy="335309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7227873" y="3661339"/>
            <a:ext cx="447481" cy="413874"/>
          </a:xfrm>
          <a:prstGeom prst="ellipse">
            <a:avLst/>
          </a:prstGeom>
          <a:solidFill>
            <a:srgbClr val="EEA42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b="1"/>
              <a:t>2S</a:t>
            </a:r>
            <a:endParaRPr lang="es-ES_tradnl" sz="1050" b="1"/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55741">
            <a:off x="1156316" y="3340491"/>
            <a:ext cx="553529" cy="1162411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7521" y="3705259"/>
            <a:ext cx="335309" cy="335309"/>
          </a:xfrm>
          <a:prstGeom prst="rect">
            <a:avLst/>
          </a:prstGeom>
        </p:spPr>
      </p:pic>
      <p:sp>
        <p:nvSpPr>
          <p:cNvPr id="34" name="Elipse 33"/>
          <p:cNvSpPr/>
          <p:nvPr/>
        </p:nvSpPr>
        <p:spPr>
          <a:xfrm>
            <a:off x="7176620" y="4636464"/>
            <a:ext cx="447481" cy="410350"/>
          </a:xfrm>
          <a:prstGeom prst="ellipse">
            <a:avLst/>
          </a:prstGeom>
          <a:solidFill>
            <a:srgbClr val="EEA42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b="1"/>
              <a:t>2S</a:t>
            </a:r>
            <a:endParaRPr lang="es-ES_tradnl" sz="1050" b="1"/>
          </a:p>
        </p:txBody>
      </p:sp>
      <p:sp>
        <p:nvSpPr>
          <p:cNvPr id="35" name="Elipse 34"/>
          <p:cNvSpPr/>
          <p:nvPr/>
        </p:nvSpPr>
        <p:spPr>
          <a:xfrm>
            <a:off x="4138821" y="3291851"/>
            <a:ext cx="451848" cy="35317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b="1"/>
              <a:t>1S</a:t>
            </a:r>
            <a:endParaRPr lang="es-ES_tradnl" sz="1050" b="1"/>
          </a:p>
        </p:txBody>
      </p:sp>
      <p:sp>
        <p:nvSpPr>
          <p:cNvPr id="36" name="Elipse 35"/>
          <p:cNvSpPr/>
          <p:nvPr/>
        </p:nvSpPr>
        <p:spPr>
          <a:xfrm>
            <a:off x="4194401" y="5058871"/>
            <a:ext cx="447481" cy="413874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b="1"/>
              <a:t>1S</a:t>
            </a:r>
            <a:endParaRPr lang="es-ES_tradnl" sz="1050" b="1"/>
          </a:p>
        </p:txBody>
      </p:sp>
      <p:sp>
        <p:nvSpPr>
          <p:cNvPr id="21" name="Rectángulo 9"/>
          <p:cNvSpPr/>
          <p:nvPr/>
        </p:nvSpPr>
        <p:spPr>
          <a:xfrm>
            <a:off x="27450" y="61844"/>
            <a:ext cx="90364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Fiba" panose="02010500040101020104" pitchFamily="2" charset="0"/>
              </a:rPr>
              <a:t>2a. </a:t>
            </a:r>
            <a:r>
              <a:rPr lang="sk-SK" sz="3200" b="1" dirty="0">
                <a:latin typeface="Fiba" panose="02010500040101020104" pitchFamily="2" charset="0"/>
              </a:rPr>
              <a:t>VŠEOBECNÝ PRINCÍP </a:t>
            </a:r>
            <a:r>
              <a:rPr lang="sk-SK" sz="3200" b="1" dirty="0">
                <a:latin typeface="Fiba"/>
                <a:cs typeface="Fiba"/>
              </a:rPr>
              <a:t>KONTROLA LOPTY </a:t>
            </a:r>
            <a:r>
              <a:rPr lang="mr-IN" sz="3200" b="1" dirty="0">
                <a:latin typeface="Fiba"/>
                <a:cs typeface="Fiba"/>
              </a:rPr>
              <a:t>–</a:t>
            </a:r>
            <a:r>
              <a:rPr lang="fr-CH" sz="3200" b="1" dirty="0">
                <a:latin typeface="Fiba"/>
                <a:cs typeface="Fiba"/>
              </a:rPr>
              <a:t>&gt;</a:t>
            </a:r>
            <a:r>
              <a:rPr lang="en-US" sz="3200" b="1" dirty="0">
                <a:latin typeface="Fiba"/>
                <a:cs typeface="Fiba"/>
              </a:rPr>
              <a:t> </a:t>
            </a:r>
            <a:r>
              <a:rPr lang="sk-SK" sz="3200" b="1" dirty="0">
                <a:latin typeface="Fiba"/>
                <a:cs typeface="Fiba"/>
              </a:rPr>
              <a:t>PRVÝ KROK</a:t>
            </a:r>
            <a:r>
              <a:rPr lang="en-US" sz="3200" b="1" dirty="0">
                <a:latin typeface="Fiba"/>
                <a:cs typeface="Fiba"/>
              </a:rPr>
              <a:t> </a:t>
            </a:r>
            <a:r>
              <a:rPr lang="mr-IN" sz="3200" b="1" dirty="0">
                <a:latin typeface="Fiba"/>
                <a:cs typeface="Fiba"/>
              </a:rPr>
              <a:t>–</a:t>
            </a:r>
            <a:r>
              <a:rPr lang="fr-CH" sz="3200" b="1" dirty="0">
                <a:latin typeface="Fiba"/>
                <a:cs typeface="Fiba"/>
              </a:rPr>
              <a:t>&gt;</a:t>
            </a:r>
            <a:r>
              <a:rPr lang="en-US" sz="3200" b="1" dirty="0">
                <a:latin typeface="Fiba"/>
                <a:cs typeface="Fiba"/>
              </a:rPr>
              <a:t> </a:t>
            </a:r>
            <a:r>
              <a:rPr lang="sk-SK" sz="3200" b="1" dirty="0">
                <a:latin typeface="Fiba"/>
                <a:cs typeface="Fiba"/>
              </a:rPr>
              <a:t>DRUHÝ KROK</a:t>
            </a:r>
            <a:endParaRPr lang="en-US" sz="3200" b="1" dirty="0">
              <a:latin typeface="Fiba"/>
              <a:cs typeface="Fiba"/>
            </a:endParaRPr>
          </a:p>
        </p:txBody>
      </p:sp>
      <p:cxnSp>
        <p:nvCxnSpPr>
          <p:cNvPr id="23" name="Conector recto 22"/>
          <p:cNvCxnSpPr>
            <a:cxnSpLocks/>
          </p:cNvCxnSpPr>
          <p:nvPr/>
        </p:nvCxnSpPr>
        <p:spPr>
          <a:xfrm>
            <a:off x="5732633" y="2821378"/>
            <a:ext cx="46933" cy="3726005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5954198" y="5644515"/>
            <a:ext cx="310971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8C0A32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sk-SK" altLang="es-ES_tradnl" sz="1600" dirty="0">
                <a:latin typeface="Univers 57 Condensed" charset="0"/>
                <a:ea typeface="Univers 57 Condensed" charset="0"/>
                <a:cs typeface="Univers 57 Condensed" charset="0"/>
              </a:rPr>
              <a:t>Druhý krok nasleduje po prvom, po tom ako sa druhá noha alebo obe súčasne dotknú podlahy.</a:t>
            </a:r>
            <a:endParaRPr lang="es-ES_tradnl" sz="1600" dirty="0">
              <a:latin typeface="Univers 57 Condensed" charset="0"/>
              <a:ea typeface="Univers 57 Condensed" charset="0"/>
              <a:cs typeface="Univers 57 Condensed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1183315" y="2631065"/>
            <a:ext cx="510883" cy="1200573"/>
          </a:xfrm>
          <a:prstGeom prst="rect">
            <a:avLst/>
          </a:prstGeom>
        </p:spPr>
      </p:pic>
      <p:sp>
        <p:nvSpPr>
          <p:cNvPr id="29" name="Rectángulo 23"/>
          <p:cNvSpPr/>
          <p:nvPr/>
        </p:nvSpPr>
        <p:spPr>
          <a:xfrm>
            <a:off x="2768295" y="5884386"/>
            <a:ext cx="288909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8C0A32"/>
            </a:solidFill>
            <a:prstDash val="sysDash"/>
          </a:ln>
        </p:spPr>
        <p:txBody>
          <a:bodyPr wrap="square">
            <a:spAutoFit/>
          </a:bodyPr>
          <a:lstStyle/>
          <a:p>
            <a:pPr marL="90488" lvl="1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1525" algn="ctr"/>
              </a:tabLst>
            </a:pPr>
            <a:r>
              <a:rPr lang="sk-SK" altLang="es-ES_tradnl" sz="1600" dirty="0">
                <a:solidFill>
                  <a:srgbClr val="000000"/>
                </a:solidFill>
                <a:latin typeface="Univers 57 Condensed" charset="0"/>
                <a:ea typeface="Univers 57 Condensed" charset="0"/>
                <a:cs typeface="Univers 57 Condensed" charset="0"/>
              </a:rPr>
              <a:t>Krok nasledujúci po zisku kontroly lopty je prvý krok</a:t>
            </a:r>
            <a:endParaRPr lang="es-ES_tradnl" altLang="es-ES_tradnl" sz="1600" dirty="0">
              <a:solidFill>
                <a:srgbClr val="000000"/>
              </a:solidFill>
              <a:latin typeface="Univers 57 Condensed" charset="0"/>
              <a:ea typeface="Univers 57 Condensed" charset="0"/>
              <a:cs typeface="Univers 57 Condensed" charset="0"/>
            </a:endParaRPr>
          </a:p>
        </p:txBody>
      </p:sp>
      <p:sp>
        <p:nvSpPr>
          <p:cNvPr id="30" name="Rectángulo 23"/>
          <p:cNvSpPr/>
          <p:nvPr/>
        </p:nvSpPr>
        <p:spPr>
          <a:xfrm>
            <a:off x="152259" y="5859958"/>
            <a:ext cx="2447901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8C0A32"/>
            </a:solidFill>
            <a:prstDash val="sysDash"/>
          </a:ln>
        </p:spPr>
        <p:txBody>
          <a:bodyPr wrap="square">
            <a:spAutoFit/>
          </a:bodyPr>
          <a:lstStyle/>
          <a:p>
            <a:pPr marL="90488" lvl="1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1525" algn="ctr"/>
              </a:tabLst>
            </a:pPr>
            <a:endParaRPr lang="en-GB" altLang="es-ES_tradnl" sz="1400" dirty="0">
              <a:solidFill>
                <a:srgbClr val="000000"/>
              </a:solidFill>
              <a:latin typeface="Univers 57 Condensed" charset="0"/>
              <a:ea typeface="Univers 57 Condensed" charset="0"/>
              <a:cs typeface="Univers 57 Condensed" charset="0"/>
            </a:endParaRPr>
          </a:p>
          <a:p>
            <a:pPr marL="90488" lvl="1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1525" algn="ctr"/>
              </a:tabLst>
            </a:pPr>
            <a:r>
              <a:rPr lang="sk-SK" altLang="es-ES_tradnl" sz="1600" dirty="0">
                <a:solidFill>
                  <a:srgbClr val="000000"/>
                </a:solidFill>
                <a:latin typeface="Univers 57 Condensed" charset="0"/>
                <a:ea typeface="Univers 57 Condensed" charset="0"/>
                <a:cs typeface="Univers 57 Condensed" charset="0"/>
              </a:rPr>
              <a:t>Zisk lopty pod kontrolu</a:t>
            </a:r>
            <a:r>
              <a:rPr lang="en-GB" altLang="es-ES_tradnl" sz="1600" dirty="0">
                <a:solidFill>
                  <a:srgbClr val="000000"/>
                </a:solidFill>
                <a:latin typeface="Univers 57 Condensed" charset="0"/>
                <a:ea typeface="Univers 57 Condensed" charset="0"/>
                <a:cs typeface="Univers 57 Condensed" charset="0"/>
              </a:rPr>
              <a:t>.</a:t>
            </a:r>
          </a:p>
          <a:p>
            <a:pPr marL="90488" lvl="1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1525" algn="ctr"/>
              </a:tabLst>
            </a:pPr>
            <a:r>
              <a:rPr lang="es-ES_tradnl" altLang="es-ES_tradnl" sz="1400" dirty="0">
                <a:solidFill>
                  <a:srgbClr val="000000"/>
                </a:solidFill>
                <a:latin typeface="Univers 57 Condensed" charset="0"/>
                <a:ea typeface="Univers 57 Condensed" charset="0"/>
                <a:cs typeface="Univers 57 Condensed" charset="0"/>
              </a:rPr>
              <a:t> </a:t>
            </a:r>
          </a:p>
        </p:txBody>
      </p:sp>
      <p:sp>
        <p:nvSpPr>
          <p:cNvPr id="28" name="Tekstiruutu 27"/>
          <p:cNvSpPr txBox="1"/>
          <p:nvPr/>
        </p:nvSpPr>
        <p:spPr>
          <a:xfrm>
            <a:off x="7541232" y="955498"/>
            <a:ext cx="1263721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Fiba" charset="0"/>
                <a:ea typeface="Fiba" charset="0"/>
                <a:cs typeface="Fiba" charset="0"/>
              </a:rPr>
              <a:t>N</a:t>
            </a:r>
            <a:r>
              <a:rPr lang="sk-SK" sz="2000" dirty="0">
                <a:latin typeface="Fiba" charset="0"/>
                <a:ea typeface="Fiba" charset="0"/>
                <a:cs typeface="Fiba" charset="0"/>
              </a:rPr>
              <a:t>OVÉ</a:t>
            </a:r>
            <a:endParaRPr lang="en-GB" sz="2000" dirty="0">
              <a:latin typeface="Fiba" charset="0"/>
              <a:ea typeface="Fiba" charset="0"/>
              <a:cs typeface="Fib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54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033321"/>
              </p:ext>
            </p:extLst>
          </p:nvPr>
        </p:nvGraphicFramePr>
        <p:xfrm>
          <a:off x="532895" y="1657392"/>
          <a:ext cx="7377216" cy="1132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0547">
                  <a:extLst>
                    <a:ext uri="{9D8B030D-6E8A-4147-A177-3AD203B41FA5}">
                      <a16:colId xmlns:a16="http://schemas.microsoft.com/office/drawing/2014/main" val="2527591348"/>
                    </a:ext>
                  </a:extLst>
                </a:gridCol>
                <a:gridCol w="3836669">
                  <a:extLst>
                    <a:ext uri="{9D8B030D-6E8A-4147-A177-3AD203B41FA5}">
                      <a16:colId xmlns:a16="http://schemas.microsoft.com/office/drawing/2014/main" val="1473037361"/>
                    </a:ext>
                  </a:extLst>
                </a:gridCol>
              </a:tblGrid>
              <a:tr h="558065">
                <a:tc>
                  <a:txBody>
                    <a:bodyPr/>
                    <a:lstStyle/>
                    <a:p>
                      <a:pPr algn="ctr"/>
                      <a:r>
                        <a:rPr lang="sk-SK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PRVÁ</a:t>
                      </a:r>
                      <a:r>
                        <a:rPr lang="es-ES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A</a:t>
                      </a:r>
                      <a:r>
                        <a:rPr lang="sk-SK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CIA</a:t>
                      </a:r>
                      <a:endParaRPr lang="es-ES" b="1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  <a:p>
                      <a:pPr algn="ctr"/>
                      <a:r>
                        <a:rPr lang="es-ES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0</a:t>
                      </a:r>
                      <a:r>
                        <a:rPr lang="sk-SK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-</a:t>
                      </a:r>
                      <a:r>
                        <a:rPr lang="sk-SK" b="1" i="0" dirty="0" err="1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vý</a:t>
                      </a:r>
                      <a:r>
                        <a:rPr lang="es-ES" b="1" i="0" baseline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</a:t>
                      </a:r>
                      <a:r>
                        <a:rPr lang="sk-SK" b="1" i="0" baseline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KROK</a:t>
                      </a:r>
                      <a:endParaRPr lang="es-ES_tradnl" b="1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</a:txBody>
                  <a:tcPr>
                    <a:solidFill>
                      <a:srgbClr val="8C0A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</a:t>
                      </a:r>
                      <a:r>
                        <a:rPr lang="sk-SK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PRVÁ</a:t>
                      </a:r>
                      <a:r>
                        <a:rPr lang="es-ES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A</a:t>
                      </a:r>
                      <a:r>
                        <a:rPr lang="sk-SK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KCIA</a:t>
                      </a:r>
                      <a:endParaRPr lang="es-ES" b="1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  <a:p>
                      <a:pPr algn="ctr"/>
                      <a:r>
                        <a:rPr lang="es-ES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0</a:t>
                      </a:r>
                      <a:r>
                        <a:rPr lang="sk-SK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-</a:t>
                      </a:r>
                      <a:r>
                        <a:rPr lang="sk-SK" b="1" i="0" dirty="0" err="1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vý</a:t>
                      </a:r>
                      <a:r>
                        <a:rPr lang="es-ES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</a:t>
                      </a:r>
                      <a:r>
                        <a:rPr lang="sk-SK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KROK</a:t>
                      </a:r>
                      <a:endParaRPr lang="es-ES_tradnl" b="1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</a:txBody>
                  <a:tcPr>
                    <a:solidFill>
                      <a:srgbClr val="8C0A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171508"/>
                  </a:ext>
                </a:extLst>
              </a:tr>
              <a:tr h="492751">
                <a:tc>
                  <a:txBody>
                    <a:bodyPr/>
                    <a:lstStyle/>
                    <a:p>
                      <a:pPr algn="ctr"/>
                      <a:r>
                        <a:rPr lang="sk-SK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HRÁČ </a:t>
                      </a:r>
                      <a:r>
                        <a:rPr lang="es-ES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N</a:t>
                      </a:r>
                      <a:r>
                        <a:rPr lang="sk-SK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EZASTAVÍ</a:t>
                      </a:r>
                      <a:endParaRPr lang="es-ES_tradnl" b="0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i="0" baseline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KEĎ ZÍSKA LOPTU POD KONTROLU</a:t>
                      </a:r>
                      <a:r>
                        <a:rPr lang="es-ES" sz="1800" b="0" i="0" baseline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</a:t>
                      </a:r>
                      <a:r>
                        <a:rPr lang="es-ES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 </a:t>
                      </a:r>
                      <a:endParaRPr lang="es-ES_tradnl" b="0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879190"/>
                  </a:ext>
                </a:extLst>
              </a:tr>
            </a:tbl>
          </a:graphicData>
        </a:graphic>
      </p:graphicFrame>
      <p:cxnSp>
        <p:nvCxnSpPr>
          <p:cNvPr id="14" name="Conector recto 13"/>
          <p:cNvCxnSpPr/>
          <p:nvPr/>
        </p:nvCxnSpPr>
        <p:spPr>
          <a:xfrm>
            <a:off x="4094371" y="2790223"/>
            <a:ext cx="30278" cy="3180687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Imagen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55741">
            <a:off x="1685442" y="5350458"/>
            <a:ext cx="553529" cy="1162411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7291" y="5695041"/>
            <a:ext cx="335309" cy="335309"/>
          </a:xfrm>
          <a:prstGeom prst="rect">
            <a:avLst/>
          </a:prstGeom>
        </p:spPr>
      </p:pic>
      <p:sp>
        <p:nvSpPr>
          <p:cNvPr id="21" name="Rectángulo 9"/>
          <p:cNvSpPr/>
          <p:nvPr/>
        </p:nvSpPr>
        <p:spPr>
          <a:xfrm>
            <a:off x="0" y="16190"/>
            <a:ext cx="90193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Fiba" panose="02010500040101020104" pitchFamily="2" charset="0"/>
              </a:rPr>
              <a:t>2a. </a:t>
            </a:r>
            <a:r>
              <a:rPr lang="sk-SK" sz="3200" b="1" dirty="0">
                <a:latin typeface="Fiba" panose="02010500040101020104" pitchFamily="2" charset="0"/>
              </a:rPr>
              <a:t>VŠEOBECNÝ </a:t>
            </a:r>
            <a:r>
              <a:rPr lang="en-GB" sz="3200" b="1" dirty="0">
                <a:latin typeface="Fiba" panose="02010500040101020104" pitchFamily="2" charset="0"/>
              </a:rPr>
              <a:t>PRINC</a:t>
            </a:r>
            <a:r>
              <a:rPr lang="sk-SK" sz="3200" b="1" dirty="0">
                <a:latin typeface="Fiba" panose="02010500040101020104" pitchFamily="2" charset="0"/>
              </a:rPr>
              <a:t>ÍP - </a:t>
            </a:r>
            <a:r>
              <a:rPr lang="sk-SK" sz="3200" b="1" dirty="0">
                <a:latin typeface="Fiba"/>
                <a:cs typeface="Fiba"/>
              </a:rPr>
              <a:t>ZISK LOPTY POD KONTROLU</a:t>
            </a:r>
            <a:r>
              <a:rPr lang="en-US" sz="3200" b="1" dirty="0">
                <a:latin typeface="Fiba"/>
                <a:cs typeface="Fiba"/>
              </a:rPr>
              <a:t> (</a:t>
            </a:r>
            <a:r>
              <a:rPr lang="sk-SK" sz="3200" b="1" dirty="0">
                <a:latin typeface="Fiba"/>
                <a:cs typeface="Fiba"/>
              </a:rPr>
              <a:t>DOTYK S PODLAHOU</a:t>
            </a:r>
            <a:r>
              <a:rPr lang="en-US" sz="3200" b="1" dirty="0">
                <a:latin typeface="Fiba"/>
                <a:cs typeface="Fiba"/>
              </a:rPr>
              <a:t>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2414" y="2914194"/>
            <a:ext cx="686080" cy="176379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3303" y="3757103"/>
            <a:ext cx="276981" cy="27698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55741">
            <a:off x="1653910" y="3209637"/>
            <a:ext cx="553529" cy="116241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55741" flipH="1">
            <a:off x="2149460" y="4589436"/>
            <a:ext cx="499146" cy="116241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636293" y="4124326"/>
            <a:ext cx="6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/>
              <a:t>OR</a:t>
            </a:r>
            <a:endParaRPr lang="es-ES_tradnl" b="1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9980" y="3560285"/>
            <a:ext cx="335309" cy="335309"/>
          </a:xfrm>
          <a:prstGeom prst="rect">
            <a:avLst/>
          </a:prstGeom>
        </p:spPr>
      </p:pic>
      <p:cxnSp>
        <p:nvCxnSpPr>
          <p:cNvPr id="15" name="Conector recto 14"/>
          <p:cNvCxnSpPr/>
          <p:nvPr/>
        </p:nvCxnSpPr>
        <p:spPr>
          <a:xfrm>
            <a:off x="703693" y="4787974"/>
            <a:ext cx="75937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agen 15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1695857" y="2574580"/>
            <a:ext cx="503135" cy="118236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501936" y="4821229"/>
            <a:ext cx="850762" cy="1837559"/>
          </a:xfrm>
          <a:prstGeom prst="rect">
            <a:avLst/>
          </a:prstGeom>
        </p:spPr>
      </p:pic>
      <p:pic>
        <p:nvPicPr>
          <p:cNvPr id="18" name="Imagen 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490" y="5111623"/>
            <a:ext cx="157835" cy="157835"/>
          </a:xfrm>
          <a:prstGeom prst="rect">
            <a:avLst/>
          </a:prstGeom>
        </p:spPr>
      </p:pic>
      <p:pic>
        <p:nvPicPr>
          <p:cNvPr id="19" name="Imagen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2889" y="5025423"/>
            <a:ext cx="335309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6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414087"/>
              </p:ext>
            </p:extLst>
          </p:nvPr>
        </p:nvGraphicFramePr>
        <p:xfrm>
          <a:off x="532895" y="1657392"/>
          <a:ext cx="7344165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4685">
                  <a:extLst>
                    <a:ext uri="{9D8B030D-6E8A-4147-A177-3AD203B41FA5}">
                      <a16:colId xmlns:a16="http://schemas.microsoft.com/office/drawing/2014/main" val="2527591348"/>
                    </a:ext>
                  </a:extLst>
                </a:gridCol>
                <a:gridCol w="3819480">
                  <a:extLst>
                    <a:ext uri="{9D8B030D-6E8A-4147-A177-3AD203B41FA5}">
                      <a16:colId xmlns:a16="http://schemas.microsoft.com/office/drawing/2014/main" val="1473037361"/>
                    </a:ext>
                  </a:extLst>
                </a:gridCol>
              </a:tblGrid>
              <a:tr h="558065">
                <a:tc>
                  <a:txBody>
                    <a:bodyPr/>
                    <a:lstStyle/>
                    <a:p>
                      <a:pPr algn="ctr"/>
                      <a:r>
                        <a:rPr lang="sk-SK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PRVÁ</a:t>
                      </a:r>
                      <a:r>
                        <a:rPr lang="es-ES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A</a:t>
                      </a:r>
                      <a:r>
                        <a:rPr lang="sk-SK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KCIA</a:t>
                      </a:r>
                      <a:endParaRPr lang="es-ES" b="1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  <a:p>
                      <a:pPr algn="ctr"/>
                      <a:r>
                        <a:rPr lang="es-ES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0</a:t>
                      </a:r>
                      <a:r>
                        <a:rPr lang="sk-SK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-</a:t>
                      </a:r>
                      <a:r>
                        <a:rPr lang="sk-SK" b="1" i="0" dirty="0" err="1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vý</a:t>
                      </a:r>
                      <a:r>
                        <a:rPr lang="sk-SK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KROK</a:t>
                      </a:r>
                      <a:endParaRPr lang="es-ES" b="1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</a:txBody>
                  <a:tcPr>
                    <a:solidFill>
                      <a:srgbClr val="8C0A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PRVÁ</a:t>
                      </a:r>
                      <a:r>
                        <a:rPr lang="es-ES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A</a:t>
                      </a:r>
                      <a:r>
                        <a:rPr lang="sk-SK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KCIA</a:t>
                      </a:r>
                      <a:endParaRPr lang="es-ES" b="1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  <a:p>
                      <a:pPr algn="ctr"/>
                      <a:r>
                        <a:rPr lang="es-ES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0</a:t>
                      </a:r>
                      <a:r>
                        <a:rPr lang="sk-SK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-</a:t>
                      </a:r>
                      <a:r>
                        <a:rPr lang="sk-SK" b="1" i="0" dirty="0" err="1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vý</a:t>
                      </a:r>
                      <a:r>
                        <a:rPr lang="sk-SK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KROK</a:t>
                      </a:r>
                      <a:endParaRPr lang="es-ES" b="1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</a:txBody>
                  <a:tcPr>
                    <a:solidFill>
                      <a:srgbClr val="8C0A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171508"/>
                  </a:ext>
                </a:extLst>
              </a:tr>
              <a:tr h="492751">
                <a:tc>
                  <a:txBody>
                    <a:bodyPr/>
                    <a:lstStyle/>
                    <a:p>
                      <a:pPr algn="ctr"/>
                      <a:r>
                        <a:rPr lang="sk-SK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LOPTA VO VZDUCHU</a:t>
                      </a:r>
                      <a:endParaRPr lang="es-ES_tradnl" b="0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i="0" baseline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KEĎ HRÁČ ZÍSKA LOTU POD KONTROLU VO VZDUCHU (VO VÝSKOKU)</a:t>
                      </a:r>
                      <a:endParaRPr lang="es-ES_tradnl" b="0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879190"/>
                  </a:ext>
                </a:extLst>
              </a:tr>
            </a:tbl>
          </a:graphicData>
        </a:graphic>
      </p:graphicFrame>
      <p:cxnSp>
        <p:nvCxnSpPr>
          <p:cNvPr id="14" name="Conector recto 13"/>
          <p:cNvCxnSpPr/>
          <p:nvPr/>
        </p:nvCxnSpPr>
        <p:spPr>
          <a:xfrm>
            <a:off x="4059365" y="2876659"/>
            <a:ext cx="30278" cy="3180687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Imagen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686" y="3992041"/>
            <a:ext cx="715762" cy="715762"/>
          </a:xfrm>
          <a:prstGeom prst="rect">
            <a:avLst/>
          </a:prstGeom>
        </p:spPr>
      </p:pic>
      <p:sp>
        <p:nvSpPr>
          <p:cNvPr id="21" name="Rectángulo 9"/>
          <p:cNvSpPr/>
          <p:nvPr/>
        </p:nvSpPr>
        <p:spPr>
          <a:xfrm>
            <a:off x="0" y="77819"/>
            <a:ext cx="91440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Fiba" panose="02010500040101020104" pitchFamily="2" charset="0"/>
              </a:rPr>
              <a:t>2a.</a:t>
            </a:r>
            <a:r>
              <a:rPr lang="sk-SK" sz="3200" b="1" dirty="0">
                <a:latin typeface="Fiba" panose="02010500040101020104" pitchFamily="2" charset="0"/>
              </a:rPr>
              <a:t> VŠEOBECNÝ </a:t>
            </a:r>
            <a:r>
              <a:rPr lang="en-GB" sz="3200" b="1" dirty="0">
                <a:latin typeface="Fiba" panose="02010500040101020104" pitchFamily="2" charset="0"/>
              </a:rPr>
              <a:t>PRINC</a:t>
            </a:r>
            <a:r>
              <a:rPr lang="sk-SK" sz="3200" b="1" dirty="0">
                <a:latin typeface="Fiba" panose="02010500040101020104" pitchFamily="2" charset="0"/>
              </a:rPr>
              <a:t>ÍP - </a:t>
            </a:r>
            <a:r>
              <a:rPr lang="sk-SK" sz="3200" b="1" dirty="0">
                <a:latin typeface="Fiba"/>
                <a:cs typeface="Fiba"/>
              </a:rPr>
              <a:t>ZISK LOPTY POD KONTROLU</a:t>
            </a:r>
            <a:r>
              <a:rPr lang="en-US" sz="3200" b="1" dirty="0">
                <a:latin typeface="Fiba"/>
                <a:cs typeface="Fiba"/>
              </a:rPr>
              <a:t> </a:t>
            </a:r>
            <a:endParaRPr lang="sk-SK" sz="3200" b="1" dirty="0">
              <a:latin typeface="Fiba"/>
              <a:cs typeface="Fiba"/>
            </a:endParaRPr>
          </a:p>
          <a:p>
            <a:pPr algn="ctr"/>
            <a:r>
              <a:rPr lang="en-US" sz="3200" b="1" dirty="0">
                <a:latin typeface="Fiba"/>
                <a:cs typeface="Fiba"/>
              </a:rPr>
              <a:t>(</a:t>
            </a:r>
            <a:r>
              <a:rPr lang="sk-SK" sz="3200" b="1" dirty="0">
                <a:latin typeface="Fiba"/>
                <a:cs typeface="Fiba"/>
              </a:rPr>
              <a:t>VO VZDUCHU – VO VÝSKOKU</a:t>
            </a:r>
            <a:r>
              <a:rPr lang="en-US" sz="3200" b="1" dirty="0">
                <a:latin typeface="Fiba"/>
                <a:cs typeface="Fiba"/>
              </a:rPr>
              <a:t>)</a:t>
            </a:r>
          </a:p>
          <a:p>
            <a:pPr algn="ctr"/>
            <a:endParaRPr lang="en-US" sz="2200" b="1" dirty="0">
              <a:latin typeface="Fiba"/>
              <a:cs typeface="Fiba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722" y="3177678"/>
            <a:ext cx="2159389" cy="355814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770" y="3407667"/>
            <a:ext cx="413805" cy="41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4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9"/>
          <p:cNvSpPr/>
          <p:nvPr/>
        </p:nvSpPr>
        <p:spPr>
          <a:xfrm>
            <a:off x="123081" y="172303"/>
            <a:ext cx="88823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Fiba" panose="02010500040101020104" pitchFamily="2" charset="0"/>
              </a:rPr>
              <a:t>2b. </a:t>
            </a:r>
            <a:r>
              <a:rPr lang="sk-SK" sz="3200" b="1" dirty="0">
                <a:latin typeface="Fiba" panose="02010500040101020104" pitchFamily="2" charset="0"/>
              </a:rPr>
              <a:t>Začiatok </a:t>
            </a:r>
            <a:r>
              <a:rPr lang="sk-SK" sz="3200" b="1" dirty="0" err="1">
                <a:latin typeface="Fiba" panose="02010500040101020104" pitchFamily="2" charset="0"/>
              </a:rPr>
              <a:t>driblingu</a:t>
            </a:r>
            <a:r>
              <a:rPr lang="sk-SK" sz="3200" b="1" dirty="0">
                <a:latin typeface="Fiba" panose="02010500040101020104" pitchFamily="2" charset="0"/>
              </a:rPr>
              <a:t> – hráč v pohybe</a:t>
            </a:r>
            <a:endParaRPr lang="en-GB" sz="3200" b="1" dirty="0">
              <a:latin typeface="Fiba" panose="02010500040101020104" pitchFamily="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306" y="2825173"/>
            <a:ext cx="1792058" cy="3594848"/>
          </a:xfrm>
          <a:prstGeom prst="rect">
            <a:avLst/>
          </a:prstGeom>
        </p:spPr>
      </p:pic>
      <p:sp>
        <p:nvSpPr>
          <p:cNvPr id="25" name="Flecha arriba 1"/>
          <p:cNvSpPr/>
          <p:nvPr/>
        </p:nvSpPr>
        <p:spPr>
          <a:xfrm rot="8567365">
            <a:off x="3557268" y="4720207"/>
            <a:ext cx="174640" cy="951732"/>
          </a:xfrm>
          <a:prstGeom prst="up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Elipse 25"/>
          <p:cNvSpPr/>
          <p:nvPr/>
        </p:nvSpPr>
        <p:spPr>
          <a:xfrm>
            <a:off x="2241471" y="5559682"/>
            <a:ext cx="690038" cy="644393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noFill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058" y="4355134"/>
            <a:ext cx="514758" cy="51475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061572" y="4726212"/>
            <a:ext cx="456920" cy="46069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>
                <a:solidFill>
                  <a:schemeClr val="tx1"/>
                </a:solidFill>
              </a:rPr>
              <a:t>1</a:t>
            </a:r>
            <a:endParaRPr lang="es-ES_tradnl" sz="2800" b="1">
              <a:solidFill>
                <a:schemeClr val="tx1"/>
              </a:solidFill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1346228" y="4622597"/>
            <a:ext cx="456920" cy="46069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>
                <a:solidFill>
                  <a:schemeClr val="tx1"/>
                </a:solidFill>
              </a:rPr>
              <a:t>2</a:t>
            </a:r>
            <a:endParaRPr lang="es-ES_tradnl" sz="28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831334" y="2919883"/>
            <a:ext cx="562564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8C0A32"/>
            </a:solidFill>
            <a:prstDash val="sysDash"/>
          </a:ln>
        </p:spPr>
        <p:txBody>
          <a:bodyPr wrap="square">
            <a:spAutoFit/>
          </a:bodyPr>
          <a:lstStyle/>
          <a:p>
            <a:pPr marL="90488" lvl="1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1525" algn="ctr"/>
              </a:tabLst>
            </a:pPr>
            <a:r>
              <a:rPr lang="sk-SK" altLang="es-ES_tradnl" sz="1600" dirty="0">
                <a:solidFill>
                  <a:srgbClr val="000000"/>
                </a:solidFill>
                <a:latin typeface="Univers 57 Condensed" charset="0"/>
                <a:ea typeface="Univers 57 Condensed" charset="0"/>
                <a:cs typeface="Univers 57 Condensed" charset="0"/>
              </a:rPr>
              <a:t>Po zisku kontroly lopty ak chce hráč začať </a:t>
            </a:r>
            <a:r>
              <a:rPr lang="sk-SK" altLang="es-ES_tradnl" sz="1600" dirty="0" err="1">
                <a:solidFill>
                  <a:srgbClr val="000000"/>
                </a:solidFill>
                <a:latin typeface="Univers 57 Condensed" charset="0"/>
                <a:ea typeface="Univers 57 Condensed" charset="0"/>
                <a:cs typeface="Univers 57 Condensed" charset="0"/>
              </a:rPr>
              <a:t>dribbling</a:t>
            </a:r>
            <a:r>
              <a:rPr lang="sk-SK" altLang="es-ES_tradnl" sz="1600" dirty="0">
                <a:solidFill>
                  <a:srgbClr val="000000"/>
                </a:solidFill>
                <a:latin typeface="Univers 57 Condensed" charset="0"/>
                <a:ea typeface="Univers 57 Condensed" charset="0"/>
                <a:cs typeface="Univers 57 Condensed" charset="0"/>
              </a:rPr>
              <a:t>, lopta musí opustiť hráčovu ruku(y) skôr ako spraví druhý krok.</a:t>
            </a:r>
            <a:endParaRPr lang="en-GB" altLang="es-ES_tradnl" sz="1600" dirty="0">
              <a:solidFill>
                <a:srgbClr val="000000"/>
              </a:solidFill>
              <a:latin typeface="Univers 57 Condensed" charset="0"/>
              <a:ea typeface="Univers 57 Condensed" charset="0"/>
              <a:cs typeface="Univers 57 Condensed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564282" y="1044690"/>
            <a:ext cx="1222421" cy="400110"/>
          </a:xfrm>
          <a:prstGeom prst="rect">
            <a:avLst/>
          </a:prstGeom>
          <a:solidFill>
            <a:srgbClr val="00B050"/>
          </a:solidFill>
          <a:ln w="28575">
            <a:noFill/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sk-SK" sz="2000" b="1" dirty="0">
                <a:solidFill>
                  <a:schemeClr val="bg1"/>
                </a:solidFill>
                <a:latin typeface="Fiba" charset="0"/>
                <a:ea typeface="Fiba" charset="0"/>
                <a:cs typeface="Fiba" charset="0"/>
              </a:rPr>
              <a:t>dovolené</a:t>
            </a:r>
            <a:r>
              <a:rPr lang="es-ES" sz="2000" b="1" dirty="0">
                <a:solidFill>
                  <a:schemeClr val="bg1"/>
                </a:solidFill>
                <a:latin typeface="Fiba" charset="0"/>
                <a:ea typeface="Fiba" charset="0"/>
                <a:cs typeface="Fiba" charset="0"/>
              </a:rPr>
              <a:t> </a:t>
            </a:r>
            <a:endParaRPr lang="es-ES_tradnl" sz="2000" b="1" dirty="0">
              <a:solidFill>
                <a:schemeClr val="bg1"/>
              </a:solidFill>
              <a:latin typeface="Fiba" charset="0"/>
              <a:ea typeface="Fiba" charset="0"/>
              <a:cs typeface="Fiba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266181"/>
              </p:ext>
            </p:extLst>
          </p:nvPr>
        </p:nvGraphicFramePr>
        <p:xfrm>
          <a:off x="325649" y="1545013"/>
          <a:ext cx="7377216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7760">
                  <a:extLst>
                    <a:ext uri="{9D8B030D-6E8A-4147-A177-3AD203B41FA5}">
                      <a16:colId xmlns:a16="http://schemas.microsoft.com/office/drawing/2014/main" val="2527591348"/>
                    </a:ext>
                  </a:extLst>
                </a:gridCol>
                <a:gridCol w="4869456">
                  <a:extLst>
                    <a:ext uri="{9D8B030D-6E8A-4147-A177-3AD203B41FA5}">
                      <a16:colId xmlns:a16="http://schemas.microsoft.com/office/drawing/2014/main" val="1473037361"/>
                    </a:ext>
                  </a:extLst>
                </a:gridCol>
              </a:tblGrid>
              <a:tr h="558065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PRVÁ</a:t>
                      </a:r>
                      <a:r>
                        <a:rPr lang="es-ES" dirty="0"/>
                        <a:t> A</a:t>
                      </a:r>
                      <a:r>
                        <a:rPr lang="sk-SK" dirty="0"/>
                        <a:t>KCIA</a:t>
                      </a:r>
                      <a:endParaRPr lang="es-ES" dirty="0"/>
                    </a:p>
                    <a:p>
                      <a:pPr algn="ctr"/>
                      <a:r>
                        <a:rPr lang="sk-SK" baseline="0" dirty="0"/>
                        <a:t>0-vý KROK</a:t>
                      </a:r>
                      <a:endParaRPr lang="es-ES_tradnl" dirty="0"/>
                    </a:p>
                  </a:txBody>
                  <a:tcPr>
                    <a:solidFill>
                      <a:srgbClr val="8C0A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</a:t>
                      </a:r>
                      <a:r>
                        <a:rPr lang="sk-SK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DRUHÁ </a:t>
                      </a:r>
                      <a:r>
                        <a:rPr lang="es-ES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A</a:t>
                      </a:r>
                      <a:r>
                        <a:rPr lang="sk-SK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KCIA</a:t>
                      </a:r>
                      <a:endParaRPr lang="es-ES" b="1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  <a:p>
                      <a:pPr algn="ctr"/>
                      <a:r>
                        <a:rPr lang="es-ES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1</a:t>
                      </a:r>
                      <a:r>
                        <a:rPr lang="sk-SK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-</a:t>
                      </a:r>
                      <a:r>
                        <a:rPr lang="sk-SK" b="1" i="0" dirty="0" err="1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vý</a:t>
                      </a:r>
                      <a:r>
                        <a:rPr lang="es-ES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</a:t>
                      </a:r>
                      <a:r>
                        <a:rPr lang="sk-SK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KROK</a:t>
                      </a:r>
                      <a:endParaRPr lang="es-ES_tradnl" b="1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</a:txBody>
                  <a:tcPr>
                    <a:solidFill>
                      <a:srgbClr val="8C0A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171508"/>
                  </a:ext>
                </a:extLst>
              </a:tr>
              <a:tr h="49275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b="1" baseline="0" dirty="0"/>
                        <a:t>Keď hráč získa loptu pod kontrolu</a:t>
                      </a:r>
                      <a:r>
                        <a:rPr lang="es-ES" sz="1800" b="1" baseline="0" dirty="0"/>
                        <a:t> </a:t>
                      </a:r>
                      <a:r>
                        <a:rPr lang="es-ES" sz="1800" b="1" dirty="0"/>
                        <a:t>  </a:t>
                      </a:r>
                      <a:endParaRPr lang="es-ES_tradn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b="0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879190"/>
                  </a:ext>
                </a:extLst>
              </a:tr>
            </a:tbl>
          </a:graphicData>
        </a:graphic>
      </p:graphicFrame>
      <p:pic>
        <p:nvPicPr>
          <p:cNvPr id="7" name="Kuva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324" y="4842492"/>
            <a:ext cx="3644816" cy="6888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kstiruutu 13"/>
          <p:cNvSpPr txBox="1"/>
          <p:nvPr/>
        </p:nvSpPr>
        <p:spPr>
          <a:xfrm>
            <a:off x="6554105" y="3850410"/>
            <a:ext cx="2232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b="1" dirty="0">
                <a:solidFill>
                  <a:srgbClr val="FF0000"/>
                </a:solidFill>
                <a:latin typeface="Fiba" charset="0"/>
                <a:ea typeface="Fiba" charset="0"/>
                <a:cs typeface="Fiba" charset="0"/>
              </a:rPr>
              <a:t>Vypustiť loptu pred druhým </a:t>
            </a:r>
            <a:r>
              <a:rPr lang="sk-SK" sz="1600" b="1" dirty="0" err="1">
                <a:solidFill>
                  <a:srgbClr val="FF0000"/>
                </a:solidFill>
                <a:latin typeface="Fiba" charset="0"/>
                <a:ea typeface="Fiba" charset="0"/>
                <a:cs typeface="Fiba" charset="0"/>
              </a:rPr>
              <a:t>krorom</a:t>
            </a:r>
            <a:endParaRPr lang="en-GB" sz="1600" b="1" dirty="0">
              <a:solidFill>
                <a:srgbClr val="FF0000"/>
              </a:solidFill>
              <a:latin typeface="Fiba" charset="0"/>
              <a:ea typeface="Fiba" charset="0"/>
              <a:cs typeface="Fiba" charset="0"/>
            </a:endParaRPr>
          </a:p>
        </p:txBody>
      </p:sp>
      <p:cxnSp>
        <p:nvCxnSpPr>
          <p:cNvPr id="9" name="Suora nuoliyhdysviiva 8"/>
          <p:cNvCxnSpPr>
            <a:cxnSpLocks/>
          </p:cNvCxnSpPr>
          <p:nvPr/>
        </p:nvCxnSpPr>
        <p:spPr>
          <a:xfrm>
            <a:off x="7400325" y="4435185"/>
            <a:ext cx="7342" cy="129239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lecha arriba 1"/>
          <p:cNvSpPr/>
          <p:nvPr/>
        </p:nvSpPr>
        <p:spPr>
          <a:xfrm rot="8567365">
            <a:off x="2062194" y="5025004"/>
            <a:ext cx="174640" cy="951732"/>
          </a:xfrm>
          <a:prstGeom prst="up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4355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295027"/>
              </p:ext>
            </p:extLst>
          </p:nvPr>
        </p:nvGraphicFramePr>
        <p:xfrm>
          <a:off x="504081" y="1657392"/>
          <a:ext cx="7902594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227">
                  <a:extLst>
                    <a:ext uri="{9D8B030D-6E8A-4147-A177-3AD203B41FA5}">
                      <a16:colId xmlns:a16="http://schemas.microsoft.com/office/drawing/2014/main" val="2527591348"/>
                    </a:ext>
                  </a:extLst>
                </a:gridCol>
                <a:gridCol w="3117098">
                  <a:extLst>
                    <a:ext uri="{9D8B030D-6E8A-4147-A177-3AD203B41FA5}">
                      <a16:colId xmlns:a16="http://schemas.microsoft.com/office/drawing/2014/main" val="1473037361"/>
                    </a:ext>
                  </a:extLst>
                </a:gridCol>
                <a:gridCol w="2686269">
                  <a:extLst>
                    <a:ext uri="{9D8B030D-6E8A-4147-A177-3AD203B41FA5}">
                      <a16:colId xmlns:a16="http://schemas.microsoft.com/office/drawing/2014/main" val="369028240"/>
                    </a:ext>
                  </a:extLst>
                </a:gridCol>
              </a:tblGrid>
              <a:tr h="558065">
                <a:tc>
                  <a:txBody>
                    <a:bodyPr/>
                    <a:lstStyle/>
                    <a:p>
                      <a:pPr algn="ctr"/>
                      <a:r>
                        <a:rPr lang="sk-SK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PRVÁ</a:t>
                      </a:r>
                      <a:r>
                        <a:rPr lang="es-ES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A</a:t>
                      </a:r>
                      <a:r>
                        <a:rPr lang="sk-SK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KCIA</a:t>
                      </a:r>
                      <a:endParaRPr lang="es-ES" b="1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  <a:p>
                      <a:pPr algn="ctr"/>
                      <a:r>
                        <a:rPr lang="es-ES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0</a:t>
                      </a:r>
                      <a:r>
                        <a:rPr lang="sk-SK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-</a:t>
                      </a:r>
                      <a:r>
                        <a:rPr lang="sk-SK" b="1" i="0" dirty="0" err="1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vý</a:t>
                      </a:r>
                      <a:r>
                        <a:rPr lang="es-ES" b="1" i="0" baseline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</a:t>
                      </a:r>
                      <a:r>
                        <a:rPr lang="sk-SK" b="1" i="0" baseline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KROK</a:t>
                      </a:r>
                      <a:endParaRPr lang="es-ES_tradnl" b="1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</a:txBody>
                  <a:tcPr>
                    <a:solidFill>
                      <a:srgbClr val="8C0A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DRUHÁ</a:t>
                      </a:r>
                      <a:r>
                        <a:rPr lang="es-ES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A</a:t>
                      </a:r>
                      <a:r>
                        <a:rPr lang="sk-SK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KCIA</a:t>
                      </a:r>
                      <a:endParaRPr lang="es-ES" b="1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  <a:p>
                      <a:pPr algn="ctr"/>
                      <a:r>
                        <a:rPr lang="es-ES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1</a:t>
                      </a:r>
                      <a:r>
                        <a:rPr lang="sk-SK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-</a:t>
                      </a:r>
                      <a:r>
                        <a:rPr lang="sk-SK" b="1" i="0" dirty="0" err="1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vý</a:t>
                      </a:r>
                      <a:r>
                        <a:rPr lang="es-ES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</a:t>
                      </a:r>
                      <a:r>
                        <a:rPr lang="sk-SK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KROK</a:t>
                      </a:r>
                      <a:endParaRPr lang="es-ES_tradnl" b="1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</a:txBody>
                  <a:tcPr>
                    <a:solidFill>
                      <a:srgbClr val="8C0A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TRETIA</a:t>
                      </a:r>
                      <a:r>
                        <a:rPr lang="es-ES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A</a:t>
                      </a:r>
                      <a:r>
                        <a:rPr lang="sk-SK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KCIA</a:t>
                      </a:r>
                      <a:endParaRPr lang="es-ES" b="1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  <a:p>
                      <a:pPr algn="ctr"/>
                      <a:r>
                        <a:rPr lang="es-ES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2</a:t>
                      </a:r>
                      <a:r>
                        <a:rPr lang="sk-SK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-</a:t>
                      </a:r>
                      <a:r>
                        <a:rPr lang="sk-SK" b="1" i="0" dirty="0" err="1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hý</a:t>
                      </a:r>
                      <a:r>
                        <a:rPr lang="sk-SK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KROK</a:t>
                      </a:r>
                      <a:endParaRPr lang="es-ES_tradnl" b="1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</a:txBody>
                  <a:tcPr>
                    <a:solidFill>
                      <a:srgbClr val="8C0A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171508"/>
                  </a:ext>
                </a:extLst>
              </a:tr>
              <a:tr h="492751">
                <a:tc>
                  <a:txBody>
                    <a:bodyPr/>
                    <a:lstStyle/>
                    <a:p>
                      <a:pPr algn="ctr"/>
                      <a:r>
                        <a:rPr lang="sk-SK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HRÁČ NEZASTAVÍ</a:t>
                      </a:r>
                      <a:endParaRPr lang="es-ES_tradnl" b="0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altLang="es-ES_tradnl" sz="1600" b="0" i="0" dirty="0">
                          <a:solidFill>
                            <a:schemeClr val="tx1"/>
                          </a:solidFill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A hráč dopadne na jednu nohu, len táto môže byť </a:t>
                      </a:r>
                      <a:r>
                        <a:rPr lang="sk-SK" altLang="es-ES_tradnl" sz="1600" b="0" i="0" dirty="0" err="1">
                          <a:solidFill>
                            <a:schemeClr val="tx1"/>
                          </a:solidFill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obrátková</a:t>
                      </a:r>
                      <a:r>
                        <a:rPr lang="sk-SK" altLang="es-ES_tradnl" sz="1600" b="0" i="0" dirty="0">
                          <a:solidFill>
                            <a:schemeClr val="tx1"/>
                          </a:solidFill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noha</a:t>
                      </a:r>
                      <a:r>
                        <a:rPr lang="en-GB" altLang="es-ES_tradnl" sz="1600" b="0" i="0" dirty="0">
                          <a:solidFill>
                            <a:schemeClr val="tx1"/>
                          </a:solidFill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b="0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879190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380" y="4499456"/>
            <a:ext cx="1254822" cy="67969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55741">
            <a:off x="1443385" y="4878133"/>
            <a:ext cx="553529" cy="116241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4770" y="4951783"/>
            <a:ext cx="1454862" cy="770684"/>
          </a:xfrm>
          <a:prstGeom prst="rect">
            <a:avLst/>
          </a:prstGeom>
        </p:spPr>
      </p:pic>
      <p:cxnSp>
        <p:nvCxnSpPr>
          <p:cNvPr id="14" name="Conector recto 13"/>
          <p:cNvCxnSpPr>
            <a:cxnSpLocks/>
          </p:cNvCxnSpPr>
          <p:nvPr/>
        </p:nvCxnSpPr>
        <p:spPr>
          <a:xfrm>
            <a:off x="2627446" y="2848934"/>
            <a:ext cx="38230" cy="2917206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3394770" y="3089990"/>
            <a:ext cx="1412473" cy="66906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507198" y="3460361"/>
            <a:ext cx="1463167" cy="80645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7326" y="4447032"/>
            <a:ext cx="1469263" cy="890093"/>
          </a:xfrm>
          <a:prstGeom prst="rect">
            <a:avLst/>
          </a:prstGeom>
        </p:spPr>
      </p:pic>
      <p:cxnSp>
        <p:nvCxnSpPr>
          <p:cNvPr id="22" name="Conector recto 21"/>
          <p:cNvCxnSpPr/>
          <p:nvPr/>
        </p:nvCxnSpPr>
        <p:spPr>
          <a:xfrm>
            <a:off x="702453" y="4371293"/>
            <a:ext cx="75937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Imagen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1899" y="4636464"/>
            <a:ext cx="335309" cy="335309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9442" y="5228460"/>
            <a:ext cx="335309" cy="335309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7227873" y="3661339"/>
            <a:ext cx="447481" cy="413874"/>
          </a:xfrm>
          <a:prstGeom prst="ellipse">
            <a:avLst/>
          </a:prstGeom>
          <a:solidFill>
            <a:srgbClr val="EEA42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b="1"/>
              <a:t>2S</a:t>
            </a:r>
            <a:endParaRPr lang="es-ES_tradnl" sz="1050" b="1"/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55741">
            <a:off x="1156316" y="3340491"/>
            <a:ext cx="553529" cy="1162411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7521" y="3705259"/>
            <a:ext cx="335309" cy="335309"/>
          </a:xfrm>
          <a:prstGeom prst="rect">
            <a:avLst/>
          </a:prstGeom>
        </p:spPr>
      </p:pic>
      <p:sp>
        <p:nvSpPr>
          <p:cNvPr id="34" name="Elipse 33"/>
          <p:cNvSpPr/>
          <p:nvPr/>
        </p:nvSpPr>
        <p:spPr>
          <a:xfrm>
            <a:off x="7176620" y="4636464"/>
            <a:ext cx="447481" cy="410350"/>
          </a:xfrm>
          <a:prstGeom prst="ellipse">
            <a:avLst/>
          </a:prstGeom>
          <a:solidFill>
            <a:srgbClr val="EEA42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b="1"/>
              <a:t>2S</a:t>
            </a:r>
            <a:endParaRPr lang="es-ES_tradnl" sz="1050" b="1"/>
          </a:p>
        </p:txBody>
      </p:sp>
      <p:sp>
        <p:nvSpPr>
          <p:cNvPr id="35" name="Elipse 34"/>
          <p:cNvSpPr/>
          <p:nvPr/>
        </p:nvSpPr>
        <p:spPr>
          <a:xfrm>
            <a:off x="4138821" y="3291851"/>
            <a:ext cx="451848" cy="35317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b="1"/>
              <a:t>1S</a:t>
            </a:r>
            <a:endParaRPr lang="es-ES_tradnl" sz="1050" b="1"/>
          </a:p>
        </p:txBody>
      </p:sp>
      <p:sp>
        <p:nvSpPr>
          <p:cNvPr id="36" name="Elipse 35"/>
          <p:cNvSpPr/>
          <p:nvPr/>
        </p:nvSpPr>
        <p:spPr>
          <a:xfrm>
            <a:off x="4194401" y="5058871"/>
            <a:ext cx="447481" cy="413874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b="1"/>
              <a:t>1S</a:t>
            </a:r>
            <a:endParaRPr lang="es-ES_tradnl" sz="1050" b="1"/>
          </a:p>
        </p:txBody>
      </p:sp>
      <p:cxnSp>
        <p:nvCxnSpPr>
          <p:cNvPr id="23" name="Conector recto 22"/>
          <p:cNvCxnSpPr>
            <a:cxnSpLocks/>
          </p:cNvCxnSpPr>
          <p:nvPr/>
        </p:nvCxnSpPr>
        <p:spPr>
          <a:xfrm>
            <a:off x="5732633" y="2821378"/>
            <a:ext cx="46933" cy="3726005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5954199" y="5644515"/>
            <a:ext cx="2892324" cy="10464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8C0A32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sk-SK" altLang="es-ES_tradnl" sz="1600" dirty="0">
                <a:latin typeface="Univers 57 Condensed" charset="0"/>
                <a:ea typeface="Univers 57 Condensed" charset="0"/>
                <a:cs typeface="Univers 57 Condensed" charset="0"/>
              </a:rPr>
              <a:t>Druhý krok nasleduje po prvom, po tom ako sa druhá noha alebo obe súčasne </a:t>
            </a:r>
            <a:r>
              <a:rPr lang="sk-SK" altLang="es-ES_tradnl" sz="1600" u="sng" dirty="0">
                <a:latin typeface="Univers 57 Condensed" charset="0"/>
                <a:ea typeface="Univers 57 Condensed" charset="0"/>
                <a:cs typeface="Univers 57 Condensed" charset="0"/>
              </a:rPr>
              <a:t>dotknú</a:t>
            </a:r>
            <a:r>
              <a:rPr lang="sk-SK" altLang="es-ES_tradnl" sz="1600" dirty="0">
                <a:latin typeface="Univers 57 Condensed" charset="0"/>
                <a:ea typeface="Univers 57 Condensed" charset="0"/>
                <a:cs typeface="Univers 57 Condensed" charset="0"/>
              </a:rPr>
              <a:t> podlahy.</a:t>
            </a:r>
            <a:endParaRPr lang="es-ES_tradnl" sz="1600" dirty="0">
              <a:latin typeface="Univers 57 Condensed" charset="0"/>
              <a:ea typeface="Univers 57 Condensed" charset="0"/>
              <a:cs typeface="Univers 57 Condensed" charset="0"/>
            </a:endParaRPr>
          </a:p>
          <a:p>
            <a:endParaRPr lang="es-ES_tradnl" sz="1400" dirty="0">
              <a:latin typeface="Univers 57 Condensed" charset="0"/>
              <a:ea typeface="Univers 57 Condensed" charset="0"/>
              <a:cs typeface="Univers 57 Condensed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1183315" y="2631065"/>
            <a:ext cx="510883" cy="1200573"/>
          </a:xfrm>
          <a:prstGeom prst="rect">
            <a:avLst/>
          </a:prstGeom>
        </p:spPr>
      </p:pic>
      <p:sp>
        <p:nvSpPr>
          <p:cNvPr id="29" name="Rectángulo 23"/>
          <p:cNvSpPr/>
          <p:nvPr/>
        </p:nvSpPr>
        <p:spPr>
          <a:xfrm>
            <a:off x="2768295" y="5884386"/>
            <a:ext cx="2889095" cy="8002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8C0A32"/>
            </a:solidFill>
            <a:prstDash val="sysDash"/>
          </a:ln>
        </p:spPr>
        <p:txBody>
          <a:bodyPr wrap="square">
            <a:spAutoFit/>
          </a:bodyPr>
          <a:lstStyle/>
          <a:p>
            <a:pPr marL="90488" lvl="1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1525" algn="ctr"/>
              </a:tabLst>
            </a:pPr>
            <a:r>
              <a:rPr lang="sk-SK" altLang="es-ES_tradnl" sz="1600" dirty="0">
                <a:solidFill>
                  <a:srgbClr val="000000"/>
                </a:solidFill>
                <a:latin typeface="Univers 57 Condensed" charset="0"/>
                <a:ea typeface="Univers 57 Condensed" charset="0"/>
                <a:cs typeface="Univers 57 Condensed" charset="0"/>
              </a:rPr>
              <a:t>Krok nasledujúci po zisku kontroly lopty je prvý krok</a:t>
            </a:r>
            <a:endParaRPr lang="es-ES_tradnl" altLang="es-ES_tradnl" sz="1600" dirty="0">
              <a:solidFill>
                <a:srgbClr val="000000"/>
              </a:solidFill>
              <a:latin typeface="Univers 57 Condensed" charset="0"/>
              <a:ea typeface="Univers 57 Condensed" charset="0"/>
              <a:cs typeface="Univers 57 Condensed" charset="0"/>
            </a:endParaRPr>
          </a:p>
          <a:p>
            <a:pPr marL="90488" lvl="1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1525" algn="ctr"/>
              </a:tabLst>
            </a:pPr>
            <a:endParaRPr lang="es-ES_tradnl" altLang="es-ES_tradnl" sz="1400" dirty="0">
              <a:solidFill>
                <a:srgbClr val="000000"/>
              </a:solidFill>
              <a:latin typeface="Univers 57 Condensed" charset="0"/>
              <a:ea typeface="Univers 57 Condensed" charset="0"/>
              <a:cs typeface="Univers 57 Condensed" charset="0"/>
            </a:endParaRPr>
          </a:p>
        </p:txBody>
      </p:sp>
      <p:sp>
        <p:nvSpPr>
          <p:cNvPr id="30" name="Rectángulo 23"/>
          <p:cNvSpPr/>
          <p:nvPr/>
        </p:nvSpPr>
        <p:spPr>
          <a:xfrm>
            <a:off x="243549" y="5722468"/>
            <a:ext cx="2227937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8C0A32"/>
            </a:solidFill>
            <a:prstDash val="sysDash"/>
          </a:ln>
        </p:spPr>
        <p:txBody>
          <a:bodyPr wrap="square">
            <a:spAutoFit/>
          </a:bodyPr>
          <a:lstStyle/>
          <a:p>
            <a:pPr marL="90488" lvl="1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1525" algn="ctr"/>
              </a:tabLst>
            </a:pPr>
            <a:endParaRPr lang="en-GB" altLang="es-ES_tradnl" sz="1400" dirty="0">
              <a:solidFill>
                <a:srgbClr val="000000"/>
              </a:solidFill>
              <a:latin typeface="Univers 57 Condensed" charset="0"/>
              <a:ea typeface="Univers 57 Condensed" charset="0"/>
              <a:cs typeface="Univers 57 Condensed" charset="0"/>
            </a:endParaRPr>
          </a:p>
          <a:p>
            <a:pPr marL="90488" lvl="1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1525" algn="ctr"/>
              </a:tabLst>
            </a:pPr>
            <a:r>
              <a:rPr lang="sk-SK" altLang="es-ES_tradnl" sz="1600" dirty="0">
                <a:solidFill>
                  <a:srgbClr val="000000"/>
                </a:solidFill>
                <a:latin typeface="Univers 57 Condensed" charset="0"/>
                <a:ea typeface="Univers 57 Condensed" charset="0"/>
                <a:cs typeface="Univers 57 Condensed" charset="0"/>
              </a:rPr>
              <a:t>Hráč získa loptu pod kontrolu</a:t>
            </a:r>
            <a:r>
              <a:rPr lang="en-GB" altLang="es-ES_tradnl" sz="1400" dirty="0">
                <a:solidFill>
                  <a:srgbClr val="000000"/>
                </a:solidFill>
                <a:latin typeface="Univers 57 Condensed" charset="0"/>
                <a:ea typeface="Univers 57 Condensed" charset="0"/>
                <a:cs typeface="Univers 57 Condensed" charset="0"/>
              </a:rPr>
              <a:t>.</a:t>
            </a:r>
          </a:p>
          <a:p>
            <a:pPr marL="90488" lvl="1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1525" algn="ctr"/>
              </a:tabLst>
            </a:pPr>
            <a:r>
              <a:rPr lang="es-ES_tradnl" altLang="es-ES_tradnl" sz="1400" dirty="0">
                <a:solidFill>
                  <a:srgbClr val="000000"/>
                </a:solidFill>
                <a:latin typeface="Univers 57 Condensed" charset="0"/>
                <a:ea typeface="Univers 57 Condensed" charset="0"/>
                <a:cs typeface="Univers 57 Condensed" charset="0"/>
              </a:rPr>
              <a:t> </a:t>
            </a:r>
          </a:p>
        </p:txBody>
      </p:sp>
      <p:sp>
        <p:nvSpPr>
          <p:cNvPr id="3" name="Tekstiruutu 2"/>
          <p:cNvSpPr txBox="1"/>
          <p:nvPr/>
        </p:nvSpPr>
        <p:spPr>
          <a:xfrm rot="5400000">
            <a:off x="3712507" y="4005207"/>
            <a:ext cx="3815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solidFill>
                  <a:srgbClr val="FF0000"/>
                </a:solidFill>
                <a:latin typeface="Fiba" charset="0"/>
                <a:ea typeface="Fiba" charset="0"/>
                <a:cs typeface="Fiba" charset="0"/>
              </a:rPr>
              <a:t>RELEASE THE BALL</a:t>
            </a:r>
          </a:p>
        </p:txBody>
      </p:sp>
      <p:sp>
        <p:nvSpPr>
          <p:cNvPr id="28" name="Rectángulo 9"/>
          <p:cNvSpPr/>
          <p:nvPr/>
        </p:nvSpPr>
        <p:spPr>
          <a:xfrm>
            <a:off x="72774" y="187064"/>
            <a:ext cx="87912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Fiba" panose="02010500040101020104" pitchFamily="2" charset="0"/>
              </a:rPr>
              <a:t>2b. </a:t>
            </a:r>
            <a:r>
              <a:rPr lang="sk-SK" sz="3200" b="1" dirty="0">
                <a:latin typeface="Fiba" panose="02010500040101020104" pitchFamily="2" charset="0"/>
              </a:rPr>
              <a:t>Začiatok </a:t>
            </a:r>
            <a:r>
              <a:rPr lang="sk-SK" sz="3200" b="1" dirty="0" err="1">
                <a:latin typeface="Fiba" panose="02010500040101020104" pitchFamily="2" charset="0"/>
              </a:rPr>
              <a:t>driblingu</a:t>
            </a:r>
            <a:r>
              <a:rPr lang="sk-SK" sz="3200" b="1" dirty="0">
                <a:latin typeface="Fiba" panose="02010500040101020104" pitchFamily="2" charset="0"/>
              </a:rPr>
              <a:t> – hráč v pohybe</a:t>
            </a:r>
            <a:endParaRPr lang="en-GB" sz="3200" b="1" dirty="0">
              <a:latin typeface="Fiba" panose="02010500040101020104" pitchFamily="2" charset="0"/>
            </a:endParaRPr>
          </a:p>
        </p:txBody>
      </p:sp>
      <p:pic>
        <p:nvPicPr>
          <p:cNvPr id="31" name="Picture 6">
            <a:hlinkClick r:id="rId11" action="ppaction://hlinkfile"/>
            <a:extLst>
              <a:ext uri="{FF2B5EF4-FFF2-40B4-BE49-F238E27FC236}">
                <a16:creationId xmlns:a16="http://schemas.microsoft.com/office/drawing/2014/main" id="{19783E31-3F43-4D21-A0B3-65CF5FCF9C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489" y="4911569"/>
            <a:ext cx="428572" cy="42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4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5644" y="4428524"/>
            <a:ext cx="1743485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737" y="4428524"/>
            <a:ext cx="1734607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Kuva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8757" y="1758074"/>
            <a:ext cx="1734607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Elipse 6"/>
          <p:cNvSpPr/>
          <p:nvPr/>
        </p:nvSpPr>
        <p:spPr>
          <a:xfrm>
            <a:off x="1080483" y="5957984"/>
            <a:ext cx="549810" cy="428298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noFill/>
            </a:endParaRPr>
          </a:p>
        </p:txBody>
      </p:sp>
      <p:sp>
        <p:nvSpPr>
          <p:cNvPr id="8" name="Rectángulo: esquinas redondeadas 7"/>
          <p:cNvSpPr/>
          <p:nvPr/>
        </p:nvSpPr>
        <p:spPr>
          <a:xfrm>
            <a:off x="4898801" y="1758074"/>
            <a:ext cx="552450" cy="476250"/>
          </a:xfrm>
          <a:prstGeom prst="roundRect">
            <a:avLst/>
          </a:prstGeom>
          <a:solidFill>
            <a:srgbClr val="660C3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/>
              <a:t>0</a:t>
            </a:r>
            <a:endParaRPr lang="es-ES_tradnl" sz="3200" dirty="0"/>
          </a:p>
        </p:txBody>
      </p:sp>
      <p:sp>
        <p:nvSpPr>
          <p:cNvPr id="9" name="Rectángulo: esquinas redondeadas 8"/>
          <p:cNvSpPr/>
          <p:nvPr/>
        </p:nvSpPr>
        <p:spPr>
          <a:xfrm>
            <a:off x="642134" y="4402214"/>
            <a:ext cx="552450" cy="476250"/>
          </a:xfrm>
          <a:prstGeom prst="roundRect">
            <a:avLst/>
          </a:prstGeom>
          <a:solidFill>
            <a:srgbClr val="660C3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/>
              <a:t>1</a:t>
            </a:r>
            <a:endParaRPr lang="es-ES_tradnl" sz="3200"/>
          </a:p>
        </p:txBody>
      </p:sp>
      <p:sp>
        <p:nvSpPr>
          <p:cNvPr id="10" name="Rectángulo: esquinas redondeadas 9"/>
          <p:cNvSpPr/>
          <p:nvPr/>
        </p:nvSpPr>
        <p:spPr>
          <a:xfrm>
            <a:off x="4928706" y="4428524"/>
            <a:ext cx="552450" cy="476250"/>
          </a:xfrm>
          <a:prstGeom prst="roundRect">
            <a:avLst/>
          </a:prstGeom>
          <a:solidFill>
            <a:srgbClr val="660C3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/>
              <a:t>2</a:t>
            </a:r>
            <a:endParaRPr lang="es-ES_tradnl" sz="3200"/>
          </a:p>
        </p:txBody>
      </p:sp>
      <p:sp>
        <p:nvSpPr>
          <p:cNvPr id="11" name="Rectángulo 9"/>
          <p:cNvSpPr/>
          <p:nvPr/>
        </p:nvSpPr>
        <p:spPr>
          <a:xfrm>
            <a:off x="44163" y="201558"/>
            <a:ext cx="88643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Fiba" panose="02010500040101020104" pitchFamily="2" charset="0"/>
              </a:rPr>
              <a:t>2b. </a:t>
            </a:r>
            <a:r>
              <a:rPr lang="sk-SK" sz="3200" b="1" dirty="0">
                <a:latin typeface="Fiba" panose="02010500040101020104" pitchFamily="2" charset="0"/>
              </a:rPr>
              <a:t>Začiatok </a:t>
            </a:r>
            <a:r>
              <a:rPr lang="sk-SK" sz="3200" b="1" dirty="0" err="1">
                <a:latin typeface="Fiba" panose="02010500040101020104" pitchFamily="2" charset="0"/>
              </a:rPr>
              <a:t>driblingu</a:t>
            </a:r>
            <a:r>
              <a:rPr lang="sk-SK" sz="3200" b="1" dirty="0">
                <a:latin typeface="Fiba" panose="02010500040101020104" pitchFamily="2" charset="0"/>
              </a:rPr>
              <a:t> – hráč v pohybe</a:t>
            </a:r>
            <a:endParaRPr lang="en-GB" sz="3200" b="1" dirty="0">
              <a:latin typeface="Fiba" panose="02010500040101020104" pitchFamily="2" charset="0"/>
            </a:endParaRPr>
          </a:p>
        </p:txBody>
      </p:sp>
      <p:sp>
        <p:nvSpPr>
          <p:cNvPr id="13" name="Elipse 6"/>
          <p:cNvSpPr/>
          <p:nvPr/>
        </p:nvSpPr>
        <p:spPr>
          <a:xfrm>
            <a:off x="5388690" y="3500940"/>
            <a:ext cx="549810" cy="428298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noFill/>
            </a:endParaRPr>
          </a:p>
        </p:txBody>
      </p:sp>
      <p:sp>
        <p:nvSpPr>
          <p:cNvPr id="16" name="Elipse 5"/>
          <p:cNvSpPr/>
          <p:nvPr/>
        </p:nvSpPr>
        <p:spPr>
          <a:xfrm>
            <a:off x="6019144" y="5328598"/>
            <a:ext cx="669985" cy="629386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7" name="Kuva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399" y="1841739"/>
            <a:ext cx="1751945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ángulo 5"/>
          <p:cNvSpPr/>
          <p:nvPr/>
        </p:nvSpPr>
        <p:spPr>
          <a:xfrm>
            <a:off x="6689129" y="1788896"/>
            <a:ext cx="243764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8C0A32"/>
            </a:solidFill>
            <a:prstDash val="sysDash"/>
          </a:ln>
        </p:spPr>
        <p:txBody>
          <a:bodyPr wrap="square">
            <a:spAutoFit/>
          </a:bodyPr>
          <a:lstStyle/>
          <a:p>
            <a:pPr marL="176213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1525" algn="ctr"/>
              </a:tabLst>
            </a:pPr>
            <a:r>
              <a:rPr lang="sk-SK" altLang="es-ES_tradnl" dirty="0">
                <a:latin typeface="Fiba" charset="0"/>
                <a:ea typeface="Fiba" charset="0"/>
                <a:cs typeface="Fiba" charset="0"/>
              </a:rPr>
              <a:t>ĽAVÁ NOHA ZISK KONTROLY</a:t>
            </a:r>
            <a:endParaRPr lang="en-GB" altLang="es-ES_tradnl" dirty="0">
              <a:latin typeface="Fiba" charset="0"/>
              <a:ea typeface="Fiba" charset="0"/>
              <a:cs typeface="Fiba" charset="0"/>
            </a:endParaRPr>
          </a:p>
          <a:p>
            <a:pPr marL="176213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1525" algn="ctr"/>
              </a:tabLst>
            </a:pPr>
            <a:r>
              <a:rPr lang="en-GB" altLang="es-ES_tradnl" dirty="0">
                <a:latin typeface="Fiba" charset="0"/>
                <a:ea typeface="Fiba" charset="0"/>
                <a:cs typeface="Fiba" charset="0"/>
              </a:rPr>
              <a:t> </a:t>
            </a:r>
            <a:r>
              <a:rPr lang="en-GB" altLang="es-ES_tradnl" sz="1400" dirty="0">
                <a:latin typeface="Fiba" charset="0"/>
                <a:ea typeface="Fiba" charset="0"/>
                <a:cs typeface="Fiba" charset="0"/>
              </a:rPr>
              <a:t>(</a:t>
            </a:r>
            <a:r>
              <a:rPr lang="sk-SK" altLang="es-ES_tradnl" sz="1400" dirty="0">
                <a:latin typeface="Fiba" charset="0"/>
                <a:ea typeface="Fiba" charset="0"/>
                <a:cs typeface="Fiba" charset="0"/>
              </a:rPr>
              <a:t>PRVÁ </a:t>
            </a:r>
            <a:r>
              <a:rPr lang="en-GB" altLang="es-ES_tradnl" sz="1400" dirty="0" err="1">
                <a:latin typeface="Fiba" charset="0"/>
                <a:ea typeface="Fiba" charset="0"/>
                <a:cs typeface="Fiba" charset="0"/>
              </a:rPr>
              <a:t>Akcia</a:t>
            </a:r>
            <a:r>
              <a:rPr lang="sk-SK" altLang="es-ES_tradnl" sz="1400" dirty="0">
                <a:latin typeface="Fiba" charset="0"/>
                <a:ea typeface="Fiba" charset="0"/>
                <a:cs typeface="Fiba" charset="0"/>
              </a:rPr>
              <a:t>-NULOVÝ KROK</a:t>
            </a:r>
            <a:r>
              <a:rPr lang="en-GB" altLang="es-ES_tradnl" sz="1400" dirty="0">
                <a:latin typeface="Fiba" charset="0"/>
                <a:ea typeface="Fiba" charset="0"/>
                <a:cs typeface="Fiba" charset="0"/>
              </a:rPr>
              <a:t>)</a:t>
            </a:r>
          </a:p>
        </p:txBody>
      </p:sp>
      <p:sp>
        <p:nvSpPr>
          <p:cNvPr id="18" name="Rectángulo 5"/>
          <p:cNvSpPr/>
          <p:nvPr/>
        </p:nvSpPr>
        <p:spPr>
          <a:xfrm>
            <a:off x="2402281" y="4468036"/>
            <a:ext cx="234982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8C0A32"/>
            </a:solidFill>
            <a:prstDash val="sysDash"/>
          </a:ln>
        </p:spPr>
        <p:txBody>
          <a:bodyPr wrap="square">
            <a:spAutoFit/>
          </a:bodyPr>
          <a:lstStyle/>
          <a:p>
            <a:pPr marL="176213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1525" algn="ctr"/>
              </a:tabLst>
            </a:pPr>
            <a:r>
              <a:rPr lang="sk-SK" altLang="es-ES_tradnl" dirty="0">
                <a:latin typeface="Fiba" charset="0"/>
                <a:ea typeface="Fiba" charset="0"/>
                <a:cs typeface="Fiba" charset="0"/>
              </a:rPr>
              <a:t>PRAVÁ NOHA</a:t>
            </a:r>
            <a:endParaRPr lang="en-GB" altLang="es-ES_tradnl" dirty="0">
              <a:latin typeface="Fiba" charset="0"/>
              <a:ea typeface="Fiba" charset="0"/>
              <a:cs typeface="Fiba" charset="0"/>
            </a:endParaRPr>
          </a:p>
          <a:p>
            <a:pPr marL="176213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1525" algn="ctr"/>
              </a:tabLst>
            </a:pPr>
            <a:r>
              <a:rPr lang="sk-SK" altLang="es-ES_tradnl" sz="1400" dirty="0">
                <a:latin typeface="Fiba" charset="0"/>
                <a:ea typeface="Fiba" charset="0"/>
                <a:cs typeface="Fiba" charset="0"/>
              </a:rPr>
              <a:t>DRUHÁ</a:t>
            </a:r>
            <a:r>
              <a:rPr lang="en-GB" altLang="es-ES_tradnl" sz="1400" dirty="0">
                <a:latin typeface="Fiba" charset="0"/>
                <a:ea typeface="Fiba" charset="0"/>
                <a:cs typeface="Fiba" charset="0"/>
              </a:rPr>
              <a:t> a</a:t>
            </a:r>
            <a:r>
              <a:rPr lang="sk-SK" altLang="es-ES_tradnl" sz="1400" dirty="0">
                <a:latin typeface="Fiba" charset="0"/>
                <a:ea typeface="Fiba" charset="0"/>
                <a:cs typeface="Fiba" charset="0"/>
              </a:rPr>
              <a:t>KCIA</a:t>
            </a:r>
            <a:r>
              <a:rPr lang="en-GB" altLang="es-ES_tradnl" sz="1400" dirty="0">
                <a:latin typeface="Fiba" charset="0"/>
                <a:ea typeface="Fiba" charset="0"/>
                <a:cs typeface="Fiba" charset="0"/>
              </a:rPr>
              <a:t> </a:t>
            </a:r>
            <a:r>
              <a:rPr lang="sk-SK" altLang="es-ES_tradnl" sz="1400" dirty="0">
                <a:latin typeface="Fiba" charset="0"/>
                <a:ea typeface="Fiba" charset="0"/>
                <a:cs typeface="Fiba" charset="0"/>
              </a:rPr>
              <a:t>–</a:t>
            </a:r>
            <a:r>
              <a:rPr lang="en-GB" altLang="es-ES_tradnl" sz="1400" dirty="0">
                <a:latin typeface="Fiba" charset="0"/>
                <a:ea typeface="Fiba" charset="0"/>
                <a:cs typeface="Fiba" charset="0"/>
              </a:rPr>
              <a:t> </a:t>
            </a:r>
            <a:r>
              <a:rPr lang="sk-SK" altLang="es-ES_tradnl" sz="1400" dirty="0">
                <a:latin typeface="Fiba" charset="0"/>
                <a:ea typeface="Fiba" charset="0"/>
                <a:cs typeface="Fiba" charset="0"/>
              </a:rPr>
              <a:t>prvý KROK</a:t>
            </a:r>
            <a:r>
              <a:rPr lang="en-GB" altLang="es-ES_tradnl" sz="1400" dirty="0">
                <a:latin typeface="Fiba" charset="0"/>
                <a:ea typeface="Fiba" charset="0"/>
                <a:cs typeface="Fiba" charset="0"/>
              </a:rPr>
              <a:t> </a:t>
            </a:r>
          </a:p>
        </p:txBody>
      </p:sp>
      <p:sp>
        <p:nvSpPr>
          <p:cNvPr id="19" name="Rectángulo 5"/>
          <p:cNvSpPr/>
          <p:nvPr/>
        </p:nvSpPr>
        <p:spPr>
          <a:xfrm>
            <a:off x="6706067" y="4488584"/>
            <a:ext cx="2420710" cy="8617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8C0A32"/>
            </a:solidFill>
            <a:prstDash val="sysDash"/>
          </a:ln>
        </p:spPr>
        <p:txBody>
          <a:bodyPr wrap="square">
            <a:spAutoFit/>
          </a:bodyPr>
          <a:lstStyle/>
          <a:p>
            <a:pPr marL="176213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1525" algn="ctr"/>
              </a:tabLst>
            </a:pPr>
            <a:r>
              <a:rPr lang="sk-SK" altLang="es-ES_tradnl" dirty="0">
                <a:latin typeface="Fiba" charset="0"/>
                <a:ea typeface="Fiba" charset="0"/>
                <a:cs typeface="Fiba" charset="0"/>
              </a:rPr>
              <a:t>VYPUSTENIE LOPTY PRED DRUHÝM KROKOM</a:t>
            </a:r>
            <a:endParaRPr lang="en-GB" altLang="es-ES_tradnl" dirty="0">
              <a:latin typeface="Fiba" charset="0"/>
              <a:ea typeface="Fiba" charset="0"/>
              <a:cs typeface="Fiba" charset="0"/>
            </a:endParaRPr>
          </a:p>
          <a:p>
            <a:pPr marL="176213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1525" algn="ctr"/>
              </a:tabLst>
            </a:pPr>
            <a:r>
              <a:rPr lang="en-GB" altLang="es-ES_tradnl" sz="1400" dirty="0">
                <a:latin typeface="Fiba" charset="0"/>
                <a:ea typeface="Fiba" charset="0"/>
                <a:cs typeface="Fiba" charset="0"/>
              </a:rPr>
              <a:t>(</a:t>
            </a:r>
            <a:r>
              <a:rPr lang="sk-SK" altLang="es-ES_tradnl" sz="1400" dirty="0">
                <a:latin typeface="Fiba" charset="0"/>
                <a:ea typeface="Fiba" charset="0"/>
                <a:cs typeface="Fiba" charset="0"/>
              </a:rPr>
              <a:t>TRETIA AKCIA</a:t>
            </a:r>
            <a:r>
              <a:rPr lang="en-GB" altLang="es-ES_tradnl" sz="1400" dirty="0">
                <a:latin typeface="Fiba" charset="0"/>
                <a:ea typeface="Fiba" charset="0"/>
                <a:cs typeface="Fiba" charset="0"/>
              </a:rPr>
              <a:t>)</a:t>
            </a:r>
            <a:endParaRPr lang="es-ES_tradnl" altLang="es-ES_tradnl" sz="1400" dirty="0">
              <a:latin typeface="Fiba" charset="0"/>
              <a:ea typeface="Fiba" charset="0"/>
              <a:cs typeface="Fiba" charset="0"/>
            </a:endParaRPr>
          </a:p>
        </p:txBody>
      </p:sp>
      <p:sp>
        <p:nvSpPr>
          <p:cNvPr id="20" name="Rectángulo 10"/>
          <p:cNvSpPr/>
          <p:nvPr/>
        </p:nvSpPr>
        <p:spPr>
          <a:xfrm>
            <a:off x="7564282" y="921402"/>
            <a:ext cx="1222421" cy="400110"/>
          </a:xfrm>
          <a:prstGeom prst="rect">
            <a:avLst/>
          </a:prstGeom>
          <a:solidFill>
            <a:srgbClr val="00B050"/>
          </a:solidFill>
          <a:ln w="28575">
            <a:noFill/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sk-SK" sz="2000" b="1" dirty="0">
                <a:solidFill>
                  <a:schemeClr val="bg1"/>
                </a:solidFill>
                <a:latin typeface="Fiba" charset="0"/>
                <a:ea typeface="Fiba" charset="0"/>
                <a:cs typeface="Fiba" charset="0"/>
              </a:rPr>
              <a:t>DOVOLENÉ</a:t>
            </a:r>
            <a:r>
              <a:rPr lang="es-ES" sz="2000" b="1" dirty="0">
                <a:solidFill>
                  <a:schemeClr val="bg1"/>
                </a:solidFill>
                <a:latin typeface="Fiba" charset="0"/>
                <a:ea typeface="Fiba" charset="0"/>
                <a:cs typeface="Fiba" charset="0"/>
              </a:rPr>
              <a:t> </a:t>
            </a:r>
            <a:endParaRPr lang="es-ES_tradnl" sz="2000" b="1" dirty="0">
              <a:solidFill>
                <a:schemeClr val="bg1"/>
              </a:solidFill>
              <a:latin typeface="Fiba" charset="0"/>
              <a:ea typeface="Fiba" charset="0"/>
              <a:cs typeface="Fiba" charset="0"/>
            </a:endParaRPr>
          </a:p>
        </p:txBody>
      </p:sp>
      <p:sp>
        <p:nvSpPr>
          <p:cNvPr id="21" name="Elipse 6"/>
          <p:cNvSpPr/>
          <p:nvPr/>
        </p:nvSpPr>
        <p:spPr>
          <a:xfrm>
            <a:off x="5573621" y="5844956"/>
            <a:ext cx="549810" cy="428298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noFill/>
            </a:endParaRPr>
          </a:p>
        </p:txBody>
      </p:sp>
      <p:sp>
        <p:nvSpPr>
          <p:cNvPr id="22" name="Rectángulo 8"/>
          <p:cNvSpPr/>
          <p:nvPr/>
        </p:nvSpPr>
        <p:spPr>
          <a:xfrm>
            <a:off x="2395388" y="1841739"/>
            <a:ext cx="235672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8C0A32"/>
            </a:solidFill>
            <a:prstDash val="sysDash"/>
          </a:ln>
        </p:spPr>
        <p:txBody>
          <a:bodyPr wrap="square">
            <a:spAutoFit/>
          </a:bodyPr>
          <a:lstStyle/>
          <a:p>
            <a:pPr marL="176213" algn="ctr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1525" algn="ctr"/>
              </a:tabLst>
            </a:pPr>
            <a:r>
              <a:rPr lang="sk-SK" altLang="es-ES_tradnl" sz="1600" b="1" dirty="0">
                <a:latin typeface="Univers 57 Condensed" charset="0"/>
                <a:ea typeface="Univers 57 Condensed" charset="0"/>
                <a:cs typeface="Univers 57 Condensed" charset="0"/>
              </a:rPr>
              <a:t>Video klip </a:t>
            </a:r>
            <a:r>
              <a:rPr lang="es-ES_tradnl" altLang="es-ES_tradnl" sz="1600" b="1" dirty="0">
                <a:latin typeface="Univers 57 Condensed" charset="0"/>
                <a:ea typeface="Univers 57 Condensed" charset="0"/>
                <a:cs typeface="Univers 57 Condensed" charset="0"/>
              </a:rPr>
              <a:t> TV.2B.1      </a:t>
            </a:r>
            <a:r>
              <a:rPr lang="sk-SK" altLang="es-ES_tradnl" sz="1600" b="1" dirty="0">
                <a:latin typeface="Univers 57 Condensed" charset="0"/>
                <a:ea typeface="Univers 57 Condensed" charset="0"/>
                <a:cs typeface="Univers 57 Condensed" charset="0"/>
              </a:rPr>
              <a:t>je príklad dovoleného.</a:t>
            </a:r>
            <a:endParaRPr lang="es-ES_tradnl" altLang="es-ES_tradnl" sz="1600" b="1" dirty="0">
              <a:latin typeface="Univers 57 Condensed" charset="0"/>
              <a:ea typeface="Univers 57 Condensed" charset="0"/>
              <a:cs typeface="Univers 57 Condensed" charset="0"/>
            </a:endParaRPr>
          </a:p>
        </p:txBody>
      </p:sp>
      <p:pic>
        <p:nvPicPr>
          <p:cNvPr id="23" name="Picture 6">
            <a:hlinkClick r:id="rId6" action="ppaction://hlinkfile"/>
            <a:extLst>
              <a:ext uri="{FF2B5EF4-FFF2-40B4-BE49-F238E27FC236}">
                <a16:creationId xmlns:a16="http://schemas.microsoft.com/office/drawing/2014/main" id="{BC8E0AA2-34B0-4048-AD55-F376489492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131" y="6273254"/>
            <a:ext cx="428572" cy="42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01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9322" y="2306759"/>
            <a:ext cx="8229600" cy="3571503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GB" sz="2800" dirty="0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Symbol</a:t>
            </a:r>
            <a:r>
              <a:rPr lang="sk-SK" sz="2800" dirty="0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y</a:t>
            </a:r>
            <a:r>
              <a:rPr lang="en-GB" sz="2800" dirty="0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 </a:t>
            </a:r>
            <a:r>
              <a:rPr lang="sk-SK" sz="2800" dirty="0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a</a:t>
            </a:r>
            <a:r>
              <a:rPr lang="en-GB" sz="2800" dirty="0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 </a:t>
            </a:r>
            <a:r>
              <a:rPr lang="sk-SK" sz="2800" dirty="0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definície</a:t>
            </a:r>
            <a:r>
              <a:rPr lang="en-GB" sz="2800" dirty="0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		</a:t>
            </a:r>
            <a:r>
              <a:rPr lang="sk-SK" sz="2800" dirty="0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      </a:t>
            </a:r>
            <a:r>
              <a:rPr lang="en-GB" sz="2800" dirty="0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(slides 5-6)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O</a:t>
            </a:r>
            <a:r>
              <a:rPr lang="sk-SK" sz="2800" dirty="0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PB </a:t>
            </a:r>
            <a:r>
              <a:rPr lang="en-GB" sz="2800" dirty="0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– </a:t>
            </a:r>
            <a:r>
              <a:rPr lang="sk-SK" sz="2800" dirty="0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pravidlo - článok</a:t>
            </a:r>
            <a:r>
              <a:rPr lang="en-GB" sz="2800" dirty="0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 	(slides 7-14)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800" dirty="0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Stojaci (s</a:t>
            </a:r>
            <a:r>
              <a:rPr lang="en-GB" sz="2800" dirty="0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ta</a:t>
            </a:r>
            <a:r>
              <a:rPr lang="sk-SK" sz="2800" dirty="0" err="1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tický</a:t>
            </a:r>
            <a:r>
              <a:rPr lang="sk-SK" sz="2800" dirty="0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) hráč</a:t>
            </a:r>
            <a:r>
              <a:rPr lang="en-GB" sz="2800" dirty="0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	(slides 15-23)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800" dirty="0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Hráč v pohybe</a:t>
            </a:r>
            <a:r>
              <a:rPr lang="en-GB" sz="2800" dirty="0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				(slides 24-41)</a:t>
            </a:r>
          </a:p>
          <a:p>
            <a:pPr marL="457200" indent="-457200" algn="ctr">
              <a:buFont typeface="+mj-lt"/>
              <a:buAutoNum type="arabicPeriod"/>
            </a:pPr>
            <a:endParaRPr lang="en-GB" sz="2800" dirty="0">
              <a:latin typeface="Univers 57 Condensed" charset="0"/>
              <a:ea typeface="Univers 57 Condensed" charset="0"/>
              <a:cs typeface="Univers 57 Condensed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800" dirty="0">
              <a:latin typeface="Univers 57 Condensed" charset="0"/>
              <a:ea typeface="Univers 57 Condensed" charset="0"/>
              <a:cs typeface="Univers 57 Condensed" charset="0"/>
            </a:endParaRPr>
          </a:p>
          <a:p>
            <a:endParaRPr lang="es-ES" sz="4000" dirty="0">
              <a:latin typeface="Univers 57 Condensed" charset="0"/>
              <a:ea typeface="Univers 57 Condensed" charset="0"/>
              <a:cs typeface="Univers 57 Condensed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79322" y="283682"/>
            <a:ext cx="8229600" cy="637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0" i="0" kern="1200">
                <a:solidFill>
                  <a:schemeClr val="bg1"/>
                </a:solidFill>
                <a:latin typeface="Arial Bold"/>
                <a:ea typeface="+mj-ea"/>
                <a:cs typeface="Arial Bold"/>
              </a:defRPr>
            </a:lvl1pPr>
          </a:lstStyle>
          <a:p>
            <a:pPr algn="ctr"/>
            <a:r>
              <a:rPr lang="sk-SK" sz="3200" b="1" dirty="0">
                <a:solidFill>
                  <a:schemeClr val="tx1"/>
                </a:solidFill>
                <a:latin typeface="Fiba" panose="02010500040101020104" pitchFamily="2" charset="0"/>
              </a:rPr>
              <a:t>obsah</a:t>
            </a:r>
            <a:endParaRPr lang="en-GB" sz="3200" b="1" dirty="0">
              <a:solidFill>
                <a:schemeClr val="tx1"/>
              </a:solidFill>
              <a:latin typeface="Fiba" panose="020105000401010201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77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3266147" y="3272169"/>
            <a:ext cx="1324522" cy="65646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061790"/>
              </p:ext>
            </p:extLst>
          </p:nvPr>
        </p:nvGraphicFramePr>
        <p:xfrm>
          <a:off x="532895" y="1657392"/>
          <a:ext cx="7902594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227">
                  <a:extLst>
                    <a:ext uri="{9D8B030D-6E8A-4147-A177-3AD203B41FA5}">
                      <a16:colId xmlns:a16="http://schemas.microsoft.com/office/drawing/2014/main" val="2527591348"/>
                    </a:ext>
                  </a:extLst>
                </a:gridCol>
                <a:gridCol w="3117098">
                  <a:extLst>
                    <a:ext uri="{9D8B030D-6E8A-4147-A177-3AD203B41FA5}">
                      <a16:colId xmlns:a16="http://schemas.microsoft.com/office/drawing/2014/main" val="1473037361"/>
                    </a:ext>
                  </a:extLst>
                </a:gridCol>
                <a:gridCol w="2686269">
                  <a:extLst>
                    <a:ext uri="{9D8B030D-6E8A-4147-A177-3AD203B41FA5}">
                      <a16:colId xmlns:a16="http://schemas.microsoft.com/office/drawing/2014/main" val="369028240"/>
                    </a:ext>
                  </a:extLst>
                </a:gridCol>
              </a:tblGrid>
              <a:tr h="558065">
                <a:tc>
                  <a:txBody>
                    <a:bodyPr/>
                    <a:lstStyle/>
                    <a:p>
                      <a:pPr algn="ctr"/>
                      <a:r>
                        <a:rPr lang="sk-SK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PRVÁ AKCIA</a:t>
                      </a:r>
                      <a:r>
                        <a:rPr lang="es-ES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</a:t>
                      </a:r>
                    </a:p>
                    <a:p>
                      <a:pPr algn="ctr"/>
                      <a:r>
                        <a:rPr lang="es-ES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0</a:t>
                      </a:r>
                      <a:r>
                        <a:rPr lang="sk-SK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-</a:t>
                      </a:r>
                      <a:r>
                        <a:rPr lang="sk-SK" b="0" i="0" dirty="0" err="1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vý</a:t>
                      </a:r>
                      <a:r>
                        <a:rPr lang="es-ES" b="0" i="0" baseline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</a:t>
                      </a:r>
                      <a:r>
                        <a:rPr lang="sk-SK" b="0" i="0" baseline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KROK</a:t>
                      </a:r>
                      <a:endParaRPr lang="es-ES_tradnl" b="0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</a:txBody>
                  <a:tcPr>
                    <a:solidFill>
                      <a:srgbClr val="8C0A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DRUHÁ</a:t>
                      </a:r>
                      <a:r>
                        <a:rPr lang="es-ES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A</a:t>
                      </a:r>
                      <a:r>
                        <a:rPr lang="sk-SK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KCIA</a:t>
                      </a:r>
                      <a:endParaRPr lang="es-ES" b="0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  <a:p>
                      <a:pPr algn="ctr"/>
                      <a:r>
                        <a:rPr lang="es-ES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1</a:t>
                      </a:r>
                      <a:r>
                        <a:rPr lang="sk-SK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-</a:t>
                      </a:r>
                      <a:r>
                        <a:rPr lang="sk-SK" b="0" i="0" dirty="0" err="1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vý</a:t>
                      </a:r>
                      <a:r>
                        <a:rPr lang="es-ES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</a:t>
                      </a:r>
                      <a:r>
                        <a:rPr lang="sk-SK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KROK</a:t>
                      </a:r>
                      <a:endParaRPr lang="es-ES_tradnl" b="0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</a:txBody>
                  <a:tcPr>
                    <a:solidFill>
                      <a:srgbClr val="8C0A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DRUHÁ</a:t>
                      </a:r>
                      <a:r>
                        <a:rPr lang="es-ES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A</a:t>
                      </a:r>
                      <a:r>
                        <a:rPr lang="sk-SK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KCIA</a:t>
                      </a:r>
                      <a:endParaRPr lang="es-ES" b="0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  <a:p>
                      <a:pPr algn="ctr"/>
                      <a:r>
                        <a:rPr lang="es-ES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1</a:t>
                      </a:r>
                      <a:r>
                        <a:rPr lang="sk-SK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-</a:t>
                      </a:r>
                      <a:r>
                        <a:rPr lang="sk-SK" b="0" i="0" dirty="0" err="1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vý</a:t>
                      </a:r>
                      <a:r>
                        <a:rPr lang="sk-SK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KROK</a:t>
                      </a:r>
                      <a:endParaRPr lang="es-ES_tradnl" b="0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</a:txBody>
                  <a:tcPr>
                    <a:solidFill>
                      <a:srgbClr val="8C0A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171508"/>
                  </a:ext>
                </a:extLst>
              </a:tr>
              <a:tr h="492751">
                <a:tc>
                  <a:txBody>
                    <a:bodyPr/>
                    <a:lstStyle/>
                    <a:p>
                      <a:pPr algn="ctr"/>
                      <a:r>
                        <a:rPr lang="sk-SK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HRÁČ NEZASTAVÍ</a:t>
                      </a:r>
                      <a:r>
                        <a:rPr lang="es-ES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</a:t>
                      </a:r>
                      <a:endParaRPr lang="es-ES_tradnl" b="0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altLang="es-ES_tradnl" sz="1600" b="0" i="0" dirty="0">
                          <a:solidFill>
                            <a:schemeClr val="tx1"/>
                          </a:solidFill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Ak hráč dopadne na jednu nohu potom táto je </a:t>
                      </a:r>
                      <a:r>
                        <a:rPr lang="sk-SK" altLang="es-ES_tradnl" sz="1600" b="0" i="0" dirty="0" err="1">
                          <a:solidFill>
                            <a:schemeClr val="tx1"/>
                          </a:solidFill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obrátková</a:t>
                      </a:r>
                      <a:endParaRPr lang="en-GB" altLang="es-ES_tradnl" sz="1600" b="0" i="0" dirty="0">
                        <a:solidFill>
                          <a:schemeClr val="tx1"/>
                        </a:solidFill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sz="1800" b="0" i="0" kern="1200" dirty="0">
                        <a:solidFill>
                          <a:schemeClr val="dk1"/>
                        </a:solidFill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879190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412" y="4598920"/>
            <a:ext cx="1158632" cy="62759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55741">
            <a:off x="1443128" y="5016585"/>
            <a:ext cx="553529" cy="1162411"/>
          </a:xfrm>
          <a:prstGeom prst="rect">
            <a:avLst/>
          </a:prstGeom>
        </p:spPr>
      </p:pic>
      <p:cxnSp>
        <p:nvCxnSpPr>
          <p:cNvPr id="14" name="Conector recto 13"/>
          <p:cNvCxnSpPr>
            <a:cxnSpLocks/>
          </p:cNvCxnSpPr>
          <p:nvPr/>
        </p:nvCxnSpPr>
        <p:spPr>
          <a:xfrm>
            <a:off x="2627446" y="2848934"/>
            <a:ext cx="38230" cy="2917206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702453" y="4371293"/>
            <a:ext cx="75937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Imagen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8943" y="4671430"/>
            <a:ext cx="335309" cy="335309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2491" y="5335630"/>
            <a:ext cx="335309" cy="335309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55741">
            <a:off x="1156316" y="3340491"/>
            <a:ext cx="553529" cy="1162411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7521" y="3705259"/>
            <a:ext cx="335309" cy="335309"/>
          </a:xfrm>
          <a:prstGeom prst="rect">
            <a:avLst/>
          </a:prstGeom>
        </p:spPr>
      </p:pic>
      <p:sp>
        <p:nvSpPr>
          <p:cNvPr id="21" name="Rectángulo 9"/>
          <p:cNvSpPr/>
          <p:nvPr/>
        </p:nvSpPr>
        <p:spPr>
          <a:xfrm>
            <a:off x="27450" y="44759"/>
            <a:ext cx="90057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Fiba" panose="02010500040101020104" pitchFamily="2" charset="0"/>
              </a:rPr>
              <a:t>2c. </a:t>
            </a:r>
            <a:r>
              <a:rPr lang="sk-SK" sz="3200" b="1" dirty="0">
                <a:latin typeface="Fiba" panose="02010500040101020104" pitchFamily="2" charset="0"/>
              </a:rPr>
              <a:t>VŠEOBECNÝ PRINCÍP - </a:t>
            </a:r>
            <a:r>
              <a:rPr lang="sk-SK" sz="3200" b="1" dirty="0">
                <a:latin typeface="Fiba"/>
                <a:cs typeface="Fiba"/>
              </a:rPr>
              <a:t>DOKONČENIE DRIBLINGU</a:t>
            </a:r>
            <a:r>
              <a:rPr lang="en-US" sz="3200" b="1" dirty="0">
                <a:latin typeface="Fiba"/>
                <a:cs typeface="Fiba"/>
              </a:rPr>
              <a:t> / </a:t>
            </a:r>
            <a:endParaRPr lang="sk-SK" sz="3200" b="1" dirty="0">
              <a:latin typeface="Fiba"/>
              <a:cs typeface="Fiba"/>
            </a:endParaRPr>
          </a:p>
          <a:p>
            <a:pPr algn="ctr"/>
            <a:r>
              <a:rPr lang="sk-SK" sz="3200" b="1" dirty="0">
                <a:latin typeface="Fiba"/>
                <a:cs typeface="Fiba"/>
              </a:rPr>
              <a:t>PRVÝ</a:t>
            </a:r>
            <a:r>
              <a:rPr lang="en-US" sz="3200" b="1" dirty="0">
                <a:latin typeface="Fiba"/>
                <a:cs typeface="Fiba"/>
              </a:rPr>
              <a:t> </a:t>
            </a:r>
            <a:r>
              <a:rPr lang="sk-SK" sz="3200" b="1" dirty="0">
                <a:latin typeface="Fiba"/>
                <a:cs typeface="Fiba"/>
              </a:rPr>
              <a:t>KROK</a:t>
            </a:r>
            <a:r>
              <a:rPr lang="en-US" sz="3200" b="1" dirty="0">
                <a:latin typeface="Fiba"/>
                <a:cs typeface="Fiba"/>
              </a:rPr>
              <a:t>   </a:t>
            </a:r>
          </a:p>
        </p:txBody>
      </p:sp>
      <p:cxnSp>
        <p:nvCxnSpPr>
          <p:cNvPr id="23" name="Conector recto 22"/>
          <p:cNvCxnSpPr>
            <a:cxnSpLocks/>
          </p:cNvCxnSpPr>
          <p:nvPr/>
        </p:nvCxnSpPr>
        <p:spPr>
          <a:xfrm>
            <a:off x="5732633" y="2821378"/>
            <a:ext cx="46933" cy="3356069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ángulo 23"/>
          <p:cNvSpPr/>
          <p:nvPr/>
        </p:nvSpPr>
        <p:spPr>
          <a:xfrm>
            <a:off x="2668905" y="5884386"/>
            <a:ext cx="611779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8C0A32"/>
            </a:solidFill>
            <a:prstDash val="sysDash"/>
          </a:ln>
        </p:spPr>
        <p:txBody>
          <a:bodyPr wrap="square">
            <a:spAutoFit/>
          </a:bodyPr>
          <a:lstStyle/>
          <a:p>
            <a:pPr marL="90488" lvl="1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1525" algn="ctr"/>
              </a:tabLst>
            </a:pPr>
            <a:r>
              <a:rPr lang="sk-SK" altLang="es-ES_tradnl" sz="1600" dirty="0">
                <a:solidFill>
                  <a:srgbClr val="000000"/>
                </a:solidFill>
                <a:latin typeface="Univers 57 Condensed" charset="0"/>
                <a:ea typeface="Univers 57 Condensed" charset="0"/>
                <a:cs typeface="Univers 57 Condensed" charset="0"/>
              </a:rPr>
              <a:t>Prvý krok spraví hráč ak sa po získaní lopty pod kontrolu následne dotkne podlahy jednou nohou alebo oboma nohami súčasne.</a:t>
            </a:r>
            <a:endParaRPr lang="es-ES_tradnl" altLang="es-ES_tradnl" sz="1600" dirty="0">
              <a:solidFill>
                <a:srgbClr val="000000"/>
              </a:solidFill>
              <a:latin typeface="Univers 57 Condensed" charset="0"/>
              <a:ea typeface="Univers 57 Condensed" charset="0"/>
              <a:cs typeface="Univers 57 Condensed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7564282" y="1044690"/>
            <a:ext cx="1222421" cy="400110"/>
          </a:xfrm>
          <a:prstGeom prst="rect">
            <a:avLst/>
          </a:prstGeom>
          <a:solidFill>
            <a:srgbClr val="00B050"/>
          </a:solidFill>
          <a:ln w="28575">
            <a:noFill/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sk-SK" sz="2000" b="1" dirty="0">
                <a:solidFill>
                  <a:schemeClr val="bg1"/>
                </a:solidFill>
                <a:latin typeface="Fiba" charset="0"/>
                <a:ea typeface="Fiba" charset="0"/>
                <a:cs typeface="Fiba" charset="0"/>
              </a:rPr>
              <a:t>DOVOLENÉ</a:t>
            </a:r>
            <a:r>
              <a:rPr lang="es-ES" sz="2000" b="1" dirty="0">
                <a:solidFill>
                  <a:schemeClr val="bg1"/>
                </a:solidFill>
                <a:latin typeface="Fiba" charset="0"/>
                <a:ea typeface="Fiba" charset="0"/>
                <a:cs typeface="Fiba" charset="0"/>
              </a:rPr>
              <a:t> </a:t>
            </a:r>
            <a:endParaRPr lang="es-ES_tradnl" sz="2000" b="1" dirty="0">
              <a:solidFill>
                <a:schemeClr val="bg1"/>
              </a:solidFill>
              <a:latin typeface="Fiba" charset="0"/>
              <a:ea typeface="Fiba" charset="0"/>
              <a:cs typeface="Fiba" charset="0"/>
            </a:endParaRP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8834" y="5019392"/>
            <a:ext cx="1412473" cy="748229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4071" y="3460361"/>
            <a:ext cx="420660" cy="365792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7962" y="5188012"/>
            <a:ext cx="420660" cy="365792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540892" y="2859606"/>
            <a:ext cx="1324522" cy="656469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243" y="3516075"/>
            <a:ext cx="1301113" cy="711386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3895" y="3061426"/>
            <a:ext cx="420660" cy="365792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2800" y="3646121"/>
            <a:ext cx="420660" cy="36579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1181512" y="2636803"/>
            <a:ext cx="503135" cy="1182364"/>
          </a:xfrm>
          <a:prstGeom prst="rect">
            <a:avLst/>
          </a:prstGeom>
        </p:spPr>
      </p:pic>
      <p:pic>
        <p:nvPicPr>
          <p:cNvPr id="31" name="Gráfico 30" descr="Flecha lineal: curva con sentido de las agujas del reloj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6603438">
            <a:off x="2544838" y="1856178"/>
            <a:ext cx="1084614" cy="2562476"/>
          </a:xfrm>
          <a:prstGeom prst="rect">
            <a:avLst/>
          </a:prstGeom>
        </p:spPr>
      </p:pic>
      <p:pic>
        <p:nvPicPr>
          <p:cNvPr id="34" name="Gráfico 33" descr="Flecha lineal: curva con sentido de las agujas del reloj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6603438">
            <a:off x="2520865" y="3406861"/>
            <a:ext cx="1084614" cy="256247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31387" y="3172394"/>
            <a:ext cx="5590517" cy="1548518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4955706" y="3134830"/>
            <a:ext cx="1426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rgbClr val="FF0000"/>
                </a:solidFill>
              </a:rPr>
              <a:t>ALEBO</a:t>
            </a:r>
            <a:endParaRPr lang="es-ES_tradnl" sz="3200" b="1" dirty="0">
              <a:solidFill>
                <a:srgbClr val="FF0000"/>
              </a:solidFill>
            </a:endParaRPr>
          </a:p>
        </p:txBody>
      </p:sp>
      <p:sp>
        <p:nvSpPr>
          <p:cNvPr id="29" name="CuadroTexto 29"/>
          <p:cNvSpPr txBox="1"/>
          <p:nvPr/>
        </p:nvSpPr>
        <p:spPr>
          <a:xfrm>
            <a:off x="200271" y="6444869"/>
            <a:ext cx="4771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Výklad druhého kroku je na nasledujúcej snímke</a:t>
            </a:r>
            <a:endParaRPr lang="es-ES_tradn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94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207756"/>
              </p:ext>
            </p:extLst>
          </p:nvPr>
        </p:nvGraphicFramePr>
        <p:xfrm>
          <a:off x="532895" y="1657392"/>
          <a:ext cx="7902594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227">
                  <a:extLst>
                    <a:ext uri="{9D8B030D-6E8A-4147-A177-3AD203B41FA5}">
                      <a16:colId xmlns:a16="http://schemas.microsoft.com/office/drawing/2014/main" val="2527591348"/>
                    </a:ext>
                  </a:extLst>
                </a:gridCol>
                <a:gridCol w="3117098">
                  <a:extLst>
                    <a:ext uri="{9D8B030D-6E8A-4147-A177-3AD203B41FA5}">
                      <a16:colId xmlns:a16="http://schemas.microsoft.com/office/drawing/2014/main" val="1473037361"/>
                    </a:ext>
                  </a:extLst>
                </a:gridCol>
                <a:gridCol w="2686269">
                  <a:extLst>
                    <a:ext uri="{9D8B030D-6E8A-4147-A177-3AD203B41FA5}">
                      <a16:colId xmlns:a16="http://schemas.microsoft.com/office/drawing/2014/main" val="369028240"/>
                    </a:ext>
                  </a:extLst>
                </a:gridCol>
              </a:tblGrid>
              <a:tr h="558065">
                <a:tc>
                  <a:txBody>
                    <a:bodyPr/>
                    <a:lstStyle/>
                    <a:p>
                      <a:pPr algn="ctr"/>
                      <a:r>
                        <a:rPr lang="sk-SK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PRVÁ</a:t>
                      </a:r>
                      <a:r>
                        <a:rPr lang="es-ES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A</a:t>
                      </a:r>
                      <a:r>
                        <a:rPr lang="sk-SK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KCIA</a:t>
                      </a:r>
                      <a:endParaRPr lang="es-ES" b="0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  <a:p>
                      <a:pPr algn="ctr"/>
                      <a:r>
                        <a:rPr lang="es-ES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0</a:t>
                      </a:r>
                      <a:r>
                        <a:rPr lang="sk-SK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-</a:t>
                      </a:r>
                      <a:r>
                        <a:rPr lang="sk-SK" b="0" i="0" dirty="0" err="1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vý</a:t>
                      </a:r>
                      <a:r>
                        <a:rPr lang="es-ES" b="0" i="0" baseline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</a:t>
                      </a:r>
                      <a:r>
                        <a:rPr lang="sk-SK" b="0" i="0" baseline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KROK</a:t>
                      </a:r>
                      <a:endParaRPr lang="es-ES_tradnl" b="0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</a:txBody>
                  <a:tcPr>
                    <a:solidFill>
                      <a:srgbClr val="8C0A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DRUHÁ</a:t>
                      </a:r>
                      <a:r>
                        <a:rPr lang="es-ES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A</a:t>
                      </a:r>
                      <a:r>
                        <a:rPr lang="sk-SK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KCIA</a:t>
                      </a:r>
                      <a:endParaRPr lang="es-ES" b="0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  <a:p>
                      <a:pPr algn="ctr"/>
                      <a:r>
                        <a:rPr lang="es-ES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1</a:t>
                      </a:r>
                      <a:r>
                        <a:rPr lang="sk-SK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-</a:t>
                      </a:r>
                      <a:r>
                        <a:rPr lang="sk-SK" b="0" i="0" dirty="0" err="1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vý</a:t>
                      </a:r>
                      <a:r>
                        <a:rPr lang="es-ES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</a:t>
                      </a:r>
                      <a:r>
                        <a:rPr lang="sk-SK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KROK</a:t>
                      </a:r>
                      <a:endParaRPr lang="es-ES_tradnl" b="0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</a:txBody>
                  <a:tcPr>
                    <a:solidFill>
                      <a:srgbClr val="8C0A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TRETIA</a:t>
                      </a:r>
                      <a:r>
                        <a:rPr lang="es-ES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A</a:t>
                      </a:r>
                      <a:r>
                        <a:rPr lang="sk-SK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CIA</a:t>
                      </a:r>
                      <a:endParaRPr lang="es-ES" b="0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  <a:p>
                      <a:pPr algn="ctr"/>
                      <a:r>
                        <a:rPr lang="es-ES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2</a:t>
                      </a:r>
                      <a:r>
                        <a:rPr lang="sk-SK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-</a:t>
                      </a:r>
                      <a:r>
                        <a:rPr lang="sk-SK" b="0" i="0" dirty="0" err="1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hý</a:t>
                      </a:r>
                      <a:r>
                        <a:rPr lang="es-ES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</a:t>
                      </a:r>
                      <a:r>
                        <a:rPr lang="sk-SK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KROK</a:t>
                      </a:r>
                      <a:endParaRPr lang="es-ES_tradnl" b="0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</a:txBody>
                  <a:tcPr>
                    <a:solidFill>
                      <a:srgbClr val="8C0A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171508"/>
                  </a:ext>
                </a:extLst>
              </a:tr>
              <a:tr h="492751">
                <a:tc>
                  <a:txBody>
                    <a:bodyPr/>
                    <a:lstStyle/>
                    <a:p>
                      <a:pPr algn="ctr"/>
                      <a:r>
                        <a:rPr lang="sk-SK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HRÁČ </a:t>
                      </a:r>
                      <a:r>
                        <a:rPr lang="es-ES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N</a:t>
                      </a:r>
                      <a:r>
                        <a:rPr lang="sk-SK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EZASTAVÍ</a:t>
                      </a:r>
                      <a:endParaRPr lang="es-ES_tradnl" b="0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altLang="es-ES_tradnl" sz="1600" b="0" i="0" dirty="0">
                          <a:solidFill>
                            <a:schemeClr val="tx1"/>
                          </a:solidFill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Ak hráč dopadne na jednu nohu, potom táto je </a:t>
                      </a:r>
                      <a:r>
                        <a:rPr lang="sk-SK" altLang="es-ES_tradnl" sz="1600" b="0" i="0" dirty="0" err="1">
                          <a:solidFill>
                            <a:schemeClr val="tx1"/>
                          </a:solidFill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obrátková</a:t>
                      </a:r>
                      <a:endParaRPr lang="en-GB" altLang="es-ES_tradnl" sz="1600" b="0" i="0" dirty="0">
                        <a:solidFill>
                          <a:schemeClr val="tx1"/>
                        </a:solidFill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s-ES_tradnl" sz="1400" b="0" i="0" dirty="0">
                        <a:solidFill>
                          <a:schemeClr val="tx1"/>
                        </a:solidFill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b="0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879190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380" y="4499456"/>
            <a:ext cx="1254822" cy="67969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55741">
            <a:off x="1443385" y="4878133"/>
            <a:ext cx="553529" cy="116241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4770" y="4951783"/>
            <a:ext cx="1454862" cy="770684"/>
          </a:xfrm>
          <a:prstGeom prst="rect">
            <a:avLst/>
          </a:prstGeom>
        </p:spPr>
      </p:pic>
      <p:cxnSp>
        <p:nvCxnSpPr>
          <p:cNvPr id="14" name="Conector recto 13"/>
          <p:cNvCxnSpPr>
            <a:cxnSpLocks/>
          </p:cNvCxnSpPr>
          <p:nvPr/>
        </p:nvCxnSpPr>
        <p:spPr>
          <a:xfrm>
            <a:off x="2627446" y="2848934"/>
            <a:ext cx="38230" cy="2917206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3394770" y="3089990"/>
            <a:ext cx="1412473" cy="66906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445036" y="4436075"/>
            <a:ext cx="1463167" cy="80645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5036" y="3424523"/>
            <a:ext cx="1469263" cy="890093"/>
          </a:xfrm>
          <a:prstGeom prst="rect">
            <a:avLst/>
          </a:prstGeom>
        </p:spPr>
      </p:pic>
      <p:cxnSp>
        <p:nvCxnSpPr>
          <p:cNvPr id="22" name="Conector recto 21"/>
          <p:cNvCxnSpPr/>
          <p:nvPr/>
        </p:nvCxnSpPr>
        <p:spPr>
          <a:xfrm>
            <a:off x="702453" y="4371293"/>
            <a:ext cx="75937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Imagen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1899" y="4636464"/>
            <a:ext cx="335309" cy="335309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9442" y="5228460"/>
            <a:ext cx="335309" cy="335309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7227873" y="3661339"/>
            <a:ext cx="447481" cy="413874"/>
          </a:xfrm>
          <a:prstGeom prst="ellipse">
            <a:avLst/>
          </a:prstGeom>
          <a:solidFill>
            <a:srgbClr val="EEA42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b="1"/>
              <a:t>2S</a:t>
            </a:r>
            <a:endParaRPr lang="es-ES_tradnl" sz="1050" b="1"/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55741">
            <a:off x="1156316" y="3340491"/>
            <a:ext cx="553529" cy="1162411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7521" y="3705259"/>
            <a:ext cx="335309" cy="335309"/>
          </a:xfrm>
          <a:prstGeom prst="rect">
            <a:avLst/>
          </a:prstGeom>
        </p:spPr>
      </p:pic>
      <p:sp>
        <p:nvSpPr>
          <p:cNvPr id="34" name="Elipse 33"/>
          <p:cNvSpPr/>
          <p:nvPr/>
        </p:nvSpPr>
        <p:spPr>
          <a:xfrm>
            <a:off x="7176620" y="4636464"/>
            <a:ext cx="447481" cy="410350"/>
          </a:xfrm>
          <a:prstGeom prst="ellipse">
            <a:avLst/>
          </a:prstGeom>
          <a:solidFill>
            <a:srgbClr val="EEA42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b="1"/>
              <a:t>2S</a:t>
            </a:r>
            <a:endParaRPr lang="es-ES_tradnl" sz="1050" b="1"/>
          </a:p>
        </p:txBody>
      </p:sp>
      <p:sp>
        <p:nvSpPr>
          <p:cNvPr id="35" name="Elipse 34"/>
          <p:cNvSpPr/>
          <p:nvPr/>
        </p:nvSpPr>
        <p:spPr>
          <a:xfrm>
            <a:off x="4138821" y="3291851"/>
            <a:ext cx="451848" cy="35317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b="1"/>
              <a:t>1S</a:t>
            </a:r>
            <a:endParaRPr lang="es-ES_tradnl" sz="1050" b="1"/>
          </a:p>
        </p:txBody>
      </p:sp>
      <p:sp>
        <p:nvSpPr>
          <p:cNvPr id="36" name="Elipse 35"/>
          <p:cNvSpPr/>
          <p:nvPr/>
        </p:nvSpPr>
        <p:spPr>
          <a:xfrm>
            <a:off x="4194401" y="5058871"/>
            <a:ext cx="447481" cy="413874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b="1"/>
              <a:t>1S</a:t>
            </a:r>
            <a:endParaRPr lang="es-ES_tradnl" sz="1050" b="1"/>
          </a:p>
        </p:txBody>
      </p:sp>
      <p:cxnSp>
        <p:nvCxnSpPr>
          <p:cNvPr id="23" name="Conector recto 22"/>
          <p:cNvCxnSpPr>
            <a:cxnSpLocks/>
          </p:cNvCxnSpPr>
          <p:nvPr/>
        </p:nvCxnSpPr>
        <p:spPr>
          <a:xfrm>
            <a:off x="5732633" y="2821378"/>
            <a:ext cx="46933" cy="3726005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5888182" y="5644515"/>
            <a:ext cx="3144981" cy="10464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8C0A32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sk-SK" altLang="es-ES_tradnl" sz="1600" dirty="0">
                <a:latin typeface="Univers 57 Condensed" charset="0"/>
                <a:ea typeface="Univers 57 Condensed" charset="0"/>
                <a:cs typeface="Univers 57 Condensed" charset="0"/>
              </a:rPr>
              <a:t>Druhý krok nasleduje po prvom, po tom ako sa druhá noha alebo obe súčasne dotknú podlahy.</a:t>
            </a:r>
            <a:endParaRPr lang="es-ES_tradnl" sz="1600" dirty="0">
              <a:latin typeface="Univers 57 Condensed" charset="0"/>
              <a:ea typeface="Univers 57 Condensed" charset="0"/>
              <a:cs typeface="Univers 57 Condensed" charset="0"/>
            </a:endParaRPr>
          </a:p>
          <a:p>
            <a:endParaRPr lang="es-ES_tradnl" sz="1400" dirty="0">
              <a:latin typeface="Univers 57 Condensed" charset="0"/>
              <a:ea typeface="Univers 57 Condensed" charset="0"/>
              <a:cs typeface="Univers 57 Condensed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7564282" y="1044690"/>
            <a:ext cx="1222421" cy="400110"/>
          </a:xfrm>
          <a:prstGeom prst="rect">
            <a:avLst/>
          </a:prstGeom>
          <a:solidFill>
            <a:srgbClr val="00B050"/>
          </a:solidFill>
          <a:ln w="28575">
            <a:noFill/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sk-SK" sz="2000" b="1" dirty="0">
                <a:solidFill>
                  <a:schemeClr val="bg1"/>
                </a:solidFill>
                <a:latin typeface="Fiba" charset="0"/>
                <a:ea typeface="Fiba" charset="0"/>
                <a:cs typeface="Fiba" charset="0"/>
              </a:rPr>
              <a:t>DOVOLENÉ</a:t>
            </a:r>
            <a:r>
              <a:rPr lang="es-ES" sz="2000" b="1" dirty="0">
                <a:solidFill>
                  <a:schemeClr val="bg1"/>
                </a:solidFill>
                <a:latin typeface="Fiba" charset="0"/>
                <a:ea typeface="Fiba" charset="0"/>
                <a:cs typeface="Fiba" charset="0"/>
              </a:rPr>
              <a:t> </a:t>
            </a:r>
            <a:endParaRPr lang="es-ES_tradnl" sz="2000" b="1" dirty="0">
              <a:solidFill>
                <a:schemeClr val="bg1"/>
              </a:solidFill>
              <a:latin typeface="Fiba" charset="0"/>
              <a:ea typeface="Fiba" charset="0"/>
              <a:cs typeface="Fiba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1183315" y="2631065"/>
            <a:ext cx="510883" cy="1200573"/>
          </a:xfrm>
          <a:prstGeom prst="rect">
            <a:avLst/>
          </a:prstGeom>
        </p:spPr>
      </p:pic>
      <p:sp>
        <p:nvSpPr>
          <p:cNvPr id="29" name="Rectángulo 9"/>
          <p:cNvSpPr/>
          <p:nvPr/>
        </p:nvSpPr>
        <p:spPr>
          <a:xfrm>
            <a:off x="27450" y="48564"/>
            <a:ext cx="90057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Fiba" panose="02010500040101020104" pitchFamily="2" charset="0"/>
              </a:rPr>
              <a:t>2c. </a:t>
            </a:r>
            <a:r>
              <a:rPr lang="sk-SK" sz="3200" b="1" dirty="0">
                <a:latin typeface="Fiba" panose="02010500040101020104" pitchFamily="2" charset="0"/>
              </a:rPr>
              <a:t>VŠEOBECNÝ PRINCÍP - </a:t>
            </a:r>
            <a:r>
              <a:rPr lang="sk-SK" sz="3200" b="1" dirty="0">
                <a:latin typeface="Fiba"/>
                <a:cs typeface="Fiba"/>
              </a:rPr>
              <a:t>DOKONČENIE DRIBLINGU</a:t>
            </a:r>
            <a:r>
              <a:rPr lang="en-US" sz="3200" b="1" dirty="0">
                <a:latin typeface="Fiba"/>
                <a:cs typeface="Fiba"/>
              </a:rPr>
              <a:t> / </a:t>
            </a:r>
            <a:endParaRPr lang="sk-SK" sz="3200" b="1" dirty="0">
              <a:latin typeface="Fiba"/>
              <a:cs typeface="Fiba"/>
            </a:endParaRPr>
          </a:p>
          <a:p>
            <a:pPr algn="ctr"/>
            <a:r>
              <a:rPr lang="sk-SK" sz="3200" b="1" dirty="0">
                <a:latin typeface="Fiba"/>
                <a:cs typeface="Fiba"/>
              </a:rPr>
              <a:t>DRUHÝ</a:t>
            </a:r>
            <a:r>
              <a:rPr lang="en-US" sz="3200" b="1" dirty="0">
                <a:latin typeface="Fiba"/>
                <a:cs typeface="Fiba"/>
              </a:rPr>
              <a:t> </a:t>
            </a:r>
            <a:r>
              <a:rPr lang="sk-SK" sz="3200" b="1" dirty="0">
                <a:latin typeface="Fiba"/>
                <a:cs typeface="Fiba"/>
              </a:rPr>
              <a:t>KROK</a:t>
            </a:r>
            <a:r>
              <a:rPr lang="en-US" sz="3200" b="1" dirty="0">
                <a:latin typeface="Fiba"/>
                <a:cs typeface="Fiba"/>
              </a:rPr>
              <a:t>   </a:t>
            </a:r>
          </a:p>
          <a:p>
            <a:pPr algn="ctr"/>
            <a:endParaRPr lang="en-US" sz="2400" b="1" dirty="0">
              <a:latin typeface="Fiba"/>
              <a:cs typeface="Fiba"/>
            </a:endParaRPr>
          </a:p>
        </p:txBody>
      </p:sp>
    </p:spTree>
    <p:extLst>
      <p:ext uri="{BB962C8B-B14F-4D97-AF65-F5344CB8AC3E}">
        <p14:creationId xmlns:p14="http://schemas.microsoft.com/office/powerpoint/2010/main" val="214668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560442"/>
              </p:ext>
            </p:extLst>
          </p:nvPr>
        </p:nvGraphicFramePr>
        <p:xfrm>
          <a:off x="430737" y="1655300"/>
          <a:ext cx="8355965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9659">
                  <a:extLst>
                    <a:ext uri="{9D8B030D-6E8A-4147-A177-3AD203B41FA5}">
                      <a16:colId xmlns:a16="http://schemas.microsoft.com/office/drawing/2014/main" val="2527591348"/>
                    </a:ext>
                  </a:extLst>
                </a:gridCol>
                <a:gridCol w="3518411">
                  <a:extLst>
                    <a:ext uri="{9D8B030D-6E8A-4147-A177-3AD203B41FA5}">
                      <a16:colId xmlns:a16="http://schemas.microsoft.com/office/drawing/2014/main" val="1473037361"/>
                    </a:ext>
                  </a:extLst>
                </a:gridCol>
                <a:gridCol w="2617895">
                  <a:extLst>
                    <a:ext uri="{9D8B030D-6E8A-4147-A177-3AD203B41FA5}">
                      <a16:colId xmlns:a16="http://schemas.microsoft.com/office/drawing/2014/main" val="369028240"/>
                    </a:ext>
                  </a:extLst>
                </a:gridCol>
              </a:tblGrid>
              <a:tr h="708453">
                <a:tc>
                  <a:txBody>
                    <a:bodyPr/>
                    <a:lstStyle/>
                    <a:p>
                      <a:pPr algn="ctr"/>
                      <a:endParaRPr lang="sk-SK" sz="1600" b="0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  <a:p>
                      <a:pPr algn="ctr"/>
                      <a:r>
                        <a:rPr lang="sk-SK" sz="1600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PRVÁ </a:t>
                      </a:r>
                      <a:r>
                        <a:rPr lang="es-ES" sz="1600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A</a:t>
                      </a:r>
                      <a:r>
                        <a:rPr lang="sk-SK" sz="1600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KCIA</a:t>
                      </a:r>
                      <a:endParaRPr lang="es-ES" sz="1600" b="1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0</a:t>
                      </a:r>
                      <a:r>
                        <a:rPr lang="sk-SK" sz="1600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-</a:t>
                      </a:r>
                      <a:r>
                        <a:rPr lang="sk-SK" sz="1600" b="1" i="0" dirty="0" err="1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vý</a:t>
                      </a:r>
                      <a:r>
                        <a:rPr lang="es-ES" sz="1600" b="1" i="0" baseline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</a:t>
                      </a:r>
                      <a:r>
                        <a:rPr lang="sk-SK" sz="1600" b="1" i="0" baseline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KROK</a:t>
                      </a:r>
                      <a:r>
                        <a:rPr lang="es-ES" sz="1600" b="1" i="0" baseline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</a:t>
                      </a:r>
                    </a:p>
                  </a:txBody>
                  <a:tcPr>
                    <a:solidFill>
                      <a:srgbClr val="8C0A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DRUHÁ </a:t>
                      </a:r>
                      <a:r>
                        <a:rPr lang="es-ES" sz="1600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A</a:t>
                      </a:r>
                      <a:r>
                        <a:rPr lang="sk-SK" sz="1600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KCIA</a:t>
                      </a:r>
                      <a:endParaRPr lang="es-ES" sz="1600" b="1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1</a:t>
                      </a:r>
                      <a:r>
                        <a:rPr lang="sk-SK" sz="1600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-</a:t>
                      </a:r>
                      <a:r>
                        <a:rPr lang="sk-SK" sz="1600" b="1" i="0" dirty="0" err="1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vý</a:t>
                      </a:r>
                      <a:r>
                        <a:rPr lang="es-ES" sz="1600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</a:t>
                      </a:r>
                      <a:r>
                        <a:rPr lang="sk-SK" sz="1600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KROK</a:t>
                      </a:r>
                      <a:r>
                        <a:rPr lang="es-ES" sz="1600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</a:t>
                      </a:r>
                      <a:r>
                        <a:rPr lang="sk-SK" sz="1600" b="1" i="0" baseline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PO ZISKU KONTROLY LOPTY</a:t>
                      </a:r>
                      <a:endParaRPr lang="es-ES_tradnl" sz="1600" b="1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</a:txBody>
                  <a:tcPr>
                    <a:solidFill>
                      <a:srgbClr val="8C0A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600" b="0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  <a:p>
                      <a:pPr algn="ctr"/>
                      <a:r>
                        <a:rPr lang="sk-SK" sz="1600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TRETIA</a:t>
                      </a:r>
                      <a:r>
                        <a:rPr lang="es-ES" sz="1600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A</a:t>
                      </a:r>
                      <a:r>
                        <a:rPr lang="sk-SK" sz="1600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KCIA</a:t>
                      </a:r>
                      <a:endParaRPr lang="es-ES" sz="1600" b="1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  <a:p>
                      <a:pPr algn="ctr"/>
                      <a:r>
                        <a:rPr lang="es-ES" sz="1600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2</a:t>
                      </a:r>
                      <a:r>
                        <a:rPr lang="sk-SK" sz="1600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-</a:t>
                      </a:r>
                      <a:r>
                        <a:rPr lang="sk-SK" sz="1600" b="1" i="0" dirty="0" err="1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hý</a:t>
                      </a:r>
                      <a:r>
                        <a:rPr lang="sk-SK" sz="1600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KROK</a:t>
                      </a:r>
                      <a:r>
                        <a:rPr lang="es-ES" sz="1600" b="1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</a:t>
                      </a:r>
                      <a:endParaRPr lang="es-ES_tradnl" sz="1600" b="1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</a:txBody>
                  <a:tcPr>
                    <a:solidFill>
                      <a:srgbClr val="8C0A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171508"/>
                  </a:ext>
                </a:extLst>
              </a:tr>
              <a:tr h="421195">
                <a:tc>
                  <a:txBody>
                    <a:bodyPr/>
                    <a:lstStyle/>
                    <a:p>
                      <a:pPr algn="ctr"/>
                      <a:r>
                        <a:rPr lang="sk-SK" sz="1600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HRÁČ NEZASTAVÍ</a:t>
                      </a:r>
                      <a:endParaRPr lang="es-ES_tradnl" sz="1600" b="0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OBRÁTKOVÁ NOHA</a:t>
                      </a:r>
                      <a:endParaRPr lang="es-ES_tradnl" sz="1600" b="0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i="0" kern="1200" dirty="0">
                          <a:solidFill>
                            <a:schemeClr val="dk1"/>
                          </a:solidFill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P</a:t>
                      </a:r>
                      <a:r>
                        <a:rPr lang="sk-SK" sz="1600" b="0" i="0" kern="1200" dirty="0">
                          <a:solidFill>
                            <a:schemeClr val="dk1"/>
                          </a:solidFill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RIHRÁVKA ALEBO HOD NA </a:t>
                      </a:r>
                      <a:r>
                        <a:rPr lang="sk-SK" sz="1600" b="0" i="0" kern="1200" dirty="0" err="1">
                          <a:solidFill>
                            <a:schemeClr val="dk1"/>
                          </a:solidFill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KôŠ</a:t>
                      </a:r>
                      <a:r>
                        <a:rPr lang="es-ES" sz="1600" b="0" i="0" kern="1200" dirty="0">
                          <a:solidFill>
                            <a:schemeClr val="dk1"/>
                          </a:solidFill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</a:t>
                      </a:r>
                      <a:endParaRPr lang="es-ES_tradnl" sz="1600" b="0" i="0" kern="1200" dirty="0">
                        <a:solidFill>
                          <a:schemeClr val="dk1"/>
                        </a:solidFill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879190"/>
                  </a:ext>
                </a:extLst>
              </a:tr>
            </a:tbl>
          </a:graphicData>
        </a:graphic>
      </p:graphicFrame>
      <p:cxnSp>
        <p:nvCxnSpPr>
          <p:cNvPr id="14" name="Conector recto 13"/>
          <p:cNvCxnSpPr/>
          <p:nvPr/>
        </p:nvCxnSpPr>
        <p:spPr>
          <a:xfrm>
            <a:off x="2641078" y="2882787"/>
            <a:ext cx="30278" cy="3180687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upo 27"/>
          <p:cNvGrpSpPr/>
          <p:nvPr/>
        </p:nvGrpSpPr>
        <p:grpSpPr>
          <a:xfrm>
            <a:off x="3193620" y="5482982"/>
            <a:ext cx="1412473" cy="765418"/>
            <a:chOff x="3474420" y="3724901"/>
            <a:chExt cx="1412473" cy="748229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4420" y="3724901"/>
              <a:ext cx="1412473" cy="748229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37701" y="3859624"/>
              <a:ext cx="420660" cy="365792"/>
            </a:xfrm>
            <a:prstGeom prst="rect">
              <a:avLst/>
            </a:prstGeom>
          </p:spPr>
        </p:pic>
      </p:grpSp>
      <p:grpSp>
        <p:nvGrpSpPr>
          <p:cNvPr id="29" name="Grupo 28"/>
          <p:cNvGrpSpPr/>
          <p:nvPr/>
        </p:nvGrpSpPr>
        <p:grpSpPr>
          <a:xfrm>
            <a:off x="6594896" y="5289204"/>
            <a:ext cx="1463167" cy="890093"/>
            <a:chOff x="6161503" y="2973937"/>
            <a:chExt cx="1463167" cy="890093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61503" y="2973937"/>
              <a:ext cx="1463167" cy="890093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93087" y="3193411"/>
              <a:ext cx="451143" cy="402371"/>
            </a:xfrm>
            <a:prstGeom prst="rect">
              <a:avLst/>
            </a:prstGeom>
          </p:spPr>
        </p:pic>
      </p:grpSp>
      <p:grpSp>
        <p:nvGrpSpPr>
          <p:cNvPr id="27" name="Grupo 26"/>
          <p:cNvGrpSpPr/>
          <p:nvPr/>
        </p:nvGrpSpPr>
        <p:grpSpPr>
          <a:xfrm>
            <a:off x="782867" y="3499444"/>
            <a:ext cx="874523" cy="531306"/>
            <a:chOff x="791981" y="3270039"/>
            <a:chExt cx="1282202" cy="694526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1981" y="3270039"/>
              <a:ext cx="1282202" cy="694526"/>
            </a:xfrm>
            <a:prstGeom prst="rect">
              <a:avLst/>
            </a:prstGeom>
          </p:spPr>
        </p:pic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66697" y="3418984"/>
              <a:ext cx="335467" cy="335467"/>
            </a:xfrm>
            <a:prstGeom prst="rect">
              <a:avLst/>
            </a:prstGeom>
          </p:spPr>
        </p:pic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97118" y="3327223"/>
            <a:ext cx="814111" cy="176554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07650" y="3275812"/>
            <a:ext cx="874047" cy="187236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16191" y="2999779"/>
            <a:ext cx="845296" cy="1838844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>
            <a:off x="7564282" y="1044690"/>
            <a:ext cx="1222421" cy="400110"/>
          </a:xfrm>
          <a:prstGeom prst="rect">
            <a:avLst/>
          </a:prstGeom>
          <a:solidFill>
            <a:srgbClr val="00B050"/>
          </a:solidFill>
          <a:ln w="28575">
            <a:noFill/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sk-SK" sz="2000" b="1" dirty="0">
                <a:solidFill>
                  <a:schemeClr val="bg1"/>
                </a:solidFill>
                <a:latin typeface="Fiba" charset="0"/>
                <a:ea typeface="Fiba" charset="0"/>
                <a:cs typeface="Fiba" charset="0"/>
              </a:rPr>
              <a:t>DOVOLENÉ</a:t>
            </a:r>
            <a:r>
              <a:rPr lang="es-ES" sz="2000" b="1" dirty="0">
                <a:solidFill>
                  <a:schemeClr val="bg1"/>
                </a:solidFill>
                <a:latin typeface="Fiba" charset="0"/>
                <a:ea typeface="Fiba" charset="0"/>
                <a:cs typeface="Fiba" charset="0"/>
              </a:rPr>
              <a:t> </a:t>
            </a:r>
            <a:endParaRPr lang="es-ES_tradnl" sz="2000" b="1" dirty="0">
              <a:solidFill>
                <a:schemeClr val="bg1"/>
              </a:solidFill>
              <a:latin typeface="Fiba" charset="0"/>
              <a:ea typeface="Fiba" charset="0"/>
              <a:cs typeface="Fiba" charset="0"/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12" cstate="screen">
            <a:clrChange>
              <a:clrFrom>
                <a:srgbClr val="FFFFCD"/>
              </a:clrFrom>
              <a:clrTo>
                <a:srgbClr val="FFFFCD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217266" y="3269182"/>
            <a:ext cx="1348638" cy="1894135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7266" y="4110614"/>
            <a:ext cx="332208" cy="332208"/>
          </a:xfrm>
          <a:prstGeom prst="rect">
            <a:avLst/>
          </a:prstGeom>
        </p:spPr>
      </p:pic>
      <p:cxnSp>
        <p:nvCxnSpPr>
          <p:cNvPr id="21" name="Conector recto 20"/>
          <p:cNvCxnSpPr>
            <a:cxnSpLocks/>
          </p:cNvCxnSpPr>
          <p:nvPr/>
        </p:nvCxnSpPr>
        <p:spPr>
          <a:xfrm>
            <a:off x="6156601" y="2878026"/>
            <a:ext cx="34480" cy="3206878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uadroTexto 30"/>
          <p:cNvSpPr txBox="1"/>
          <p:nvPr/>
        </p:nvSpPr>
        <p:spPr>
          <a:xfrm>
            <a:off x="858397" y="4592256"/>
            <a:ext cx="928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ALEBO</a:t>
            </a:r>
            <a:endParaRPr lang="es-ES_tradnl" b="1" dirty="0"/>
          </a:p>
        </p:txBody>
      </p:sp>
      <p:grpSp>
        <p:nvGrpSpPr>
          <p:cNvPr id="5" name="Grupo 4"/>
          <p:cNvGrpSpPr/>
          <p:nvPr/>
        </p:nvGrpSpPr>
        <p:grpSpPr>
          <a:xfrm>
            <a:off x="964434" y="4836119"/>
            <a:ext cx="1096999" cy="1933365"/>
            <a:chOff x="964434" y="4836119"/>
            <a:chExt cx="1096999" cy="1933365"/>
          </a:xfrm>
        </p:grpSpPr>
        <p:pic>
          <p:nvPicPr>
            <p:cNvPr id="26" name="Imagen 25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012" b="4027"/>
            <a:stretch/>
          </p:blipFill>
          <p:spPr>
            <a:xfrm>
              <a:off x="964434" y="4961898"/>
              <a:ext cx="1096999" cy="1807586"/>
            </a:xfrm>
            <a:prstGeom prst="rect">
              <a:avLst/>
            </a:prstGeom>
          </p:spPr>
        </p:pic>
        <p:pic>
          <p:nvPicPr>
            <p:cNvPr id="34" name="Imagen 33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8855" y="4836119"/>
              <a:ext cx="288912" cy="265492"/>
            </a:xfrm>
            <a:prstGeom prst="rect">
              <a:avLst/>
            </a:prstGeom>
          </p:spPr>
        </p:pic>
      </p:grpSp>
      <p:sp>
        <p:nvSpPr>
          <p:cNvPr id="33" name="Rectángulo 9"/>
          <p:cNvSpPr/>
          <p:nvPr/>
        </p:nvSpPr>
        <p:spPr>
          <a:xfrm>
            <a:off x="39096" y="78131"/>
            <a:ext cx="8938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Fiba" panose="02010500040101020104" pitchFamily="2" charset="0"/>
              </a:rPr>
              <a:t>2c. </a:t>
            </a:r>
            <a:r>
              <a:rPr lang="sk-SK" sz="3200" b="1" dirty="0">
                <a:latin typeface="Fiba" panose="02010500040101020104" pitchFamily="2" charset="0"/>
              </a:rPr>
              <a:t>VŠEOBECNÝ PRINCÍP -</a:t>
            </a:r>
            <a:r>
              <a:rPr lang="en-US" sz="3200" b="1" dirty="0">
                <a:latin typeface="Fiba"/>
                <a:cs typeface="Fiba"/>
              </a:rPr>
              <a:t> </a:t>
            </a:r>
            <a:r>
              <a:rPr lang="sk-SK" sz="3200" b="1" dirty="0">
                <a:latin typeface="Fiba"/>
                <a:cs typeface="Fiba"/>
              </a:rPr>
              <a:t>DOKONČENIE DRIBLINGU</a:t>
            </a:r>
            <a:r>
              <a:rPr lang="en-US" sz="3200" b="1" dirty="0">
                <a:latin typeface="Fiba"/>
                <a:cs typeface="Fiba"/>
              </a:rPr>
              <a:t> </a:t>
            </a:r>
          </a:p>
        </p:txBody>
      </p:sp>
      <p:pic>
        <p:nvPicPr>
          <p:cNvPr id="35" name="Picture 6">
            <a:hlinkClick r:id="rId16" action="ppaction://hlinkfile"/>
            <a:extLst>
              <a:ext uri="{FF2B5EF4-FFF2-40B4-BE49-F238E27FC236}">
                <a16:creationId xmlns:a16="http://schemas.microsoft.com/office/drawing/2014/main" id="{89C1E2BF-F976-492C-856E-D4EBE3DA6E2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131" y="6315206"/>
            <a:ext cx="428572" cy="42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1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8545" y="1643588"/>
            <a:ext cx="2863340" cy="620772"/>
          </a:xfrm>
          <a:prstGeom prst="rect">
            <a:avLst/>
          </a:prstGeom>
          <a:solidFill>
            <a:srgbClr val="8C0A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latin typeface="Univers 57 Condensed" charset="0"/>
                <a:ea typeface="Univers 57 Condensed" charset="0"/>
                <a:cs typeface="Univers 57 Condensed" charset="0"/>
              </a:rPr>
              <a:t>PRVÁ AKCIA</a:t>
            </a:r>
            <a:r>
              <a:rPr lang="es-ES" dirty="0">
                <a:latin typeface="Univers 57 Condensed" charset="0"/>
                <a:ea typeface="Univers 57 Condensed" charset="0"/>
                <a:cs typeface="Univers 57 Condensed" charset="0"/>
              </a:rPr>
              <a:t>  – </a:t>
            </a:r>
            <a:r>
              <a:rPr lang="sk-SK" dirty="0">
                <a:latin typeface="Univers 57 Condensed" charset="0"/>
                <a:ea typeface="Univers 57 Condensed" charset="0"/>
                <a:cs typeface="Univers 57 Condensed" charset="0"/>
              </a:rPr>
              <a:t>0-vý KROK</a:t>
            </a:r>
            <a:endParaRPr lang="es-ES" dirty="0">
              <a:latin typeface="Univers 57 Condensed" charset="0"/>
              <a:ea typeface="Univers 57 Condensed" charset="0"/>
              <a:cs typeface="Univers 57 Condensed" charset="0"/>
            </a:endParaRPr>
          </a:p>
          <a:p>
            <a:pPr algn="ctr"/>
            <a:r>
              <a:rPr lang="sk-SK" dirty="0">
                <a:latin typeface="Univers 57 Condensed" charset="0"/>
                <a:ea typeface="Univers 57 Condensed" charset="0"/>
                <a:cs typeface="Univers 57 Condensed" charset="0"/>
              </a:rPr>
              <a:t>ĽAVÁ</a:t>
            </a:r>
            <a:endParaRPr lang="es-ES_tradnl" dirty="0">
              <a:latin typeface="Univers 57 Condensed" charset="0"/>
              <a:ea typeface="Univers 57 Condensed" charset="0"/>
              <a:cs typeface="Univers 57 Condensed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062104" y="1650719"/>
            <a:ext cx="2609675" cy="613641"/>
          </a:xfrm>
          <a:prstGeom prst="rect">
            <a:avLst/>
          </a:prstGeom>
          <a:solidFill>
            <a:srgbClr val="8C0A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latin typeface="Univers 57 Condensed" charset="0"/>
                <a:ea typeface="Univers 57 Condensed" charset="0"/>
                <a:cs typeface="Univers 57 Condensed" charset="0"/>
              </a:rPr>
              <a:t>DRUHÁ </a:t>
            </a:r>
            <a:r>
              <a:rPr lang="es-ES" dirty="0">
                <a:latin typeface="Univers 57 Condensed" charset="0"/>
                <a:ea typeface="Univers 57 Condensed" charset="0"/>
                <a:cs typeface="Univers 57 Condensed" charset="0"/>
              </a:rPr>
              <a:t>A</a:t>
            </a:r>
            <a:r>
              <a:rPr lang="sk-SK" dirty="0">
                <a:latin typeface="Univers 57 Condensed" charset="0"/>
                <a:ea typeface="Univers 57 Condensed" charset="0"/>
                <a:cs typeface="Univers 57 Condensed" charset="0"/>
              </a:rPr>
              <a:t>KCIA </a:t>
            </a:r>
            <a:r>
              <a:rPr lang="es-ES" dirty="0">
                <a:latin typeface="Univers 57 Condensed" charset="0"/>
                <a:ea typeface="Univers 57 Condensed" charset="0"/>
                <a:cs typeface="Univers 57 Condensed" charset="0"/>
              </a:rPr>
              <a:t>– 1</a:t>
            </a:r>
            <a:r>
              <a:rPr lang="sk-SK" dirty="0">
                <a:latin typeface="Univers 57 Condensed" charset="0"/>
                <a:ea typeface="Univers 57 Condensed" charset="0"/>
                <a:cs typeface="Univers 57 Condensed" charset="0"/>
              </a:rPr>
              <a:t>-</a:t>
            </a:r>
            <a:r>
              <a:rPr lang="sk-SK" dirty="0" err="1">
                <a:latin typeface="Univers 57 Condensed" charset="0"/>
                <a:ea typeface="Univers 57 Condensed" charset="0"/>
                <a:cs typeface="Univers 57 Condensed" charset="0"/>
              </a:rPr>
              <a:t>vý</a:t>
            </a:r>
            <a:r>
              <a:rPr lang="sk-SK" dirty="0">
                <a:latin typeface="Univers 57 Condensed" charset="0"/>
                <a:ea typeface="Univers 57 Condensed" charset="0"/>
                <a:cs typeface="Univers 57 Condensed" charset="0"/>
              </a:rPr>
              <a:t> KROK</a:t>
            </a:r>
            <a:r>
              <a:rPr lang="es-ES" dirty="0">
                <a:latin typeface="Univers 57 Condensed" charset="0"/>
                <a:ea typeface="Univers 57 Condensed" charset="0"/>
                <a:cs typeface="Univers 57 Condensed" charset="0"/>
              </a:rPr>
              <a:t> </a:t>
            </a:r>
            <a:r>
              <a:rPr lang="sk-SK" dirty="0">
                <a:latin typeface="Univers 57 Condensed" charset="0"/>
                <a:ea typeface="Univers 57 Condensed" charset="0"/>
                <a:cs typeface="Univers 57 Condensed" charset="0"/>
              </a:rPr>
              <a:t> PRAVÁ OBRÁTKOVÁ</a:t>
            </a:r>
            <a:endParaRPr lang="es-ES" dirty="0">
              <a:latin typeface="Univers 57 Condensed" charset="0"/>
              <a:ea typeface="Univers 57 Condensed" charset="0"/>
              <a:cs typeface="Univers 57 Condensed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841990" y="1671791"/>
            <a:ext cx="3094191" cy="592569"/>
          </a:xfrm>
          <a:prstGeom prst="rect">
            <a:avLst/>
          </a:prstGeom>
          <a:solidFill>
            <a:srgbClr val="8C0A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Univers 57 Condensed" charset="0"/>
              <a:ea typeface="Univers 57 Condensed" charset="0"/>
              <a:cs typeface="Univers 57 Condensed" charset="0"/>
            </a:endParaRPr>
          </a:p>
          <a:p>
            <a:pPr algn="ctr"/>
            <a:endParaRPr lang="sk-SK" dirty="0">
              <a:latin typeface="Univers 57 Condensed" charset="0"/>
              <a:ea typeface="Univers 57 Condensed" charset="0"/>
              <a:cs typeface="Univers 57 Condensed" charset="0"/>
            </a:endParaRPr>
          </a:p>
          <a:p>
            <a:pPr algn="ctr"/>
            <a:r>
              <a:rPr lang="sk-SK" dirty="0">
                <a:latin typeface="Univers 57 Condensed" charset="0"/>
                <a:ea typeface="Univers 57 Condensed" charset="0"/>
                <a:cs typeface="Univers 57 Condensed" charset="0"/>
              </a:rPr>
              <a:t>TRETIA AKCIA</a:t>
            </a:r>
            <a:r>
              <a:rPr lang="es-ES" dirty="0">
                <a:latin typeface="Univers 57 Condensed" charset="0"/>
                <a:ea typeface="Univers 57 Condensed" charset="0"/>
                <a:cs typeface="Univers 57 Condensed" charset="0"/>
              </a:rPr>
              <a:t> – 2</a:t>
            </a:r>
            <a:r>
              <a:rPr lang="sk-SK" dirty="0">
                <a:latin typeface="Univers 57 Condensed" charset="0"/>
                <a:ea typeface="Univers 57 Condensed" charset="0"/>
                <a:cs typeface="Univers 57 Condensed" charset="0"/>
              </a:rPr>
              <a:t>-</a:t>
            </a:r>
            <a:r>
              <a:rPr lang="sk-SK" dirty="0" err="1">
                <a:latin typeface="Univers 57 Condensed" charset="0"/>
                <a:ea typeface="Univers 57 Condensed" charset="0"/>
                <a:cs typeface="Univers 57 Condensed" charset="0"/>
              </a:rPr>
              <a:t>hý</a:t>
            </a:r>
            <a:r>
              <a:rPr lang="sk-SK" dirty="0">
                <a:latin typeface="Univers 57 Condensed" charset="0"/>
                <a:ea typeface="Univers 57 Condensed" charset="0"/>
                <a:cs typeface="Univers 57 Condensed" charset="0"/>
              </a:rPr>
              <a:t> KROK</a:t>
            </a:r>
            <a:r>
              <a:rPr lang="es-ES" dirty="0">
                <a:latin typeface="Univers 57 Condensed" charset="0"/>
                <a:ea typeface="Univers 57 Condensed" charset="0"/>
                <a:cs typeface="Univers 57 Condensed" charset="0"/>
              </a:rPr>
              <a:t> </a:t>
            </a:r>
            <a:r>
              <a:rPr lang="sk-SK" dirty="0">
                <a:latin typeface="Univers 57 Condensed" charset="0"/>
                <a:ea typeface="Univers 57 Condensed" charset="0"/>
                <a:cs typeface="Univers 57 Condensed" charset="0"/>
              </a:rPr>
              <a:t> ĽAVÁ</a:t>
            </a:r>
            <a:endParaRPr lang="es-ES" dirty="0">
              <a:latin typeface="Univers 57 Condensed" charset="0"/>
              <a:ea typeface="Univers 57 Condensed" charset="0"/>
              <a:cs typeface="Univers 57 Condensed" charset="0"/>
            </a:endParaRPr>
          </a:p>
          <a:p>
            <a:pPr algn="ctr"/>
            <a:endParaRPr lang="es-ES" dirty="0">
              <a:latin typeface="Univers 57 Condensed" charset="0"/>
              <a:ea typeface="Univers 57 Condensed" charset="0"/>
              <a:cs typeface="Univers 57 Condensed" charset="0"/>
            </a:endParaRPr>
          </a:p>
          <a:p>
            <a:pPr algn="ctr"/>
            <a:endParaRPr lang="es-ES_tradnl" sz="1600" dirty="0">
              <a:latin typeface="Univers 57 Condensed" charset="0"/>
              <a:ea typeface="Univers 57 Condensed" charset="0"/>
              <a:cs typeface="Univers 57 Condensed" charset="0"/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50" y="2264360"/>
            <a:ext cx="2501250" cy="390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1877" y="2264360"/>
            <a:ext cx="2620122" cy="390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669" y="2227634"/>
            <a:ext cx="2587429" cy="39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Elipse 6"/>
          <p:cNvSpPr/>
          <p:nvPr/>
        </p:nvSpPr>
        <p:spPr>
          <a:xfrm>
            <a:off x="1861318" y="5207971"/>
            <a:ext cx="768865" cy="720218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noFill/>
            </a:endParaRPr>
          </a:p>
        </p:txBody>
      </p:sp>
      <p:sp>
        <p:nvSpPr>
          <p:cNvPr id="13" name="Elipse 6"/>
          <p:cNvSpPr/>
          <p:nvPr/>
        </p:nvSpPr>
        <p:spPr>
          <a:xfrm>
            <a:off x="4421938" y="5319274"/>
            <a:ext cx="768865" cy="720218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noFill/>
            </a:endParaRPr>
          </a:p>
        </p:txBody>
      </p:sp>
      <p:sp>
        <p:nvSpPr>
          <p:cNvPr id="14" name="Elipse 6"/>
          <p:cNvSpPr/>
          <p:nvPr/>
        </p:nvSpPr>
        <p:spPr>
          <a:xfrm>
            <a:off x="7376828" y="5568080"/>
            <a:ext cx="768865" cy="720218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noFill/>
            </a:endParaRPr>
          </a:p>
        </p:txBody>
      </p:sp>
      <p:sp>
        <p:nvSpPr>
          <p:cNvPr id="15" name="Rectángulo: esquinas redondeadas 7"/>
          <p:cNvSpPr/>
          <p:nvPr/>
        </p:nvSpPr>
        <p:spPr>
          <a:xfrm>
            <a:off x="401763" y="2408882"/>
            <a:ext cx="552450" cy="476250"/>
          </a:xfrm>
          <a:prstGeom prst="roundRect">
            <a:avLst/>
          </a:prstGeom>
          <a:solidFill>
            <a:srgbClr val="660C3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/>
              <a:t>0</a:t>
            </a:r>
            <a:endParaRPr lang="es-ES_tradnl" sz="3200" dirty="0"/>
          </a:p>
        </p:txBody>
      </p:sp>
      <p:sp>
        <p:nvSpPr>
          <p:cNvPr id="16" name="Rectángulo: esquinas redondeadas 8"/>
          <p:cNvSpPr/>
          <p:nvPr/>
        </p:nvSpPr>
        <p:spPr>
          <a:xfrm>
            <a:off x="3172097" y="2401751"/>
            <a:ext cx="552450" cy="476250"/>
          </a:xfrm>
          <a:prstGeom prst="roundRect">
            <a:avLst/>
          </a:prstGeom>
          <a:solidFill>
            <a:srgbClr val="660C3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/>
              <a:t>1</a:t>
            </a:r>
            <a:endParaRPr lang="es-ES_tradnl" sz="3200"/>
          </a:p>
        </p:txBody>
      </p:sp>
      <p:sp>
        <p:nvSpPr>
          <p:cNvPr id="17" name="Rectángulo: esquinas redondeadas 9"/>
          <p:cNvSpPr/>
          <p:nvPr/>
        </p:nvSpPr>
        <p:spPr>
          <a:xfrm>
            <a:off x="7914514" y="2349201"/>
            <a:ext cx="552450" cy="476250"/>
          </a:xfrm>
          <a:prstGeom prst="roundRect">
            <a:avLst/>
          </a:prstGeom>
          <a:solidFill>
            <a:srgbClr val="660C3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/>
              <a:t>2</a:t>
            </a:r>
            <a:endParaRPr lang="es-ES_tradnl" sz="3200"/>
          </a:p>
        </p:txBody>
      </p:sp>
      <p:sp>
        <p:nvSpPr>
          <p:cNvPr id="18" name="Rectángulo 9"/>
          <p:cNvSpPr/>
          <p:nvPr/>
        </p:nvSpPr>
        <p:spPr>
          <a:xfrm>
            <a:off x="0" y="86707"/>
            <a:ext cx="8936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Fiba" panose="02010500040101020104" pitchFamily="2" charset="0"/>
              </a:rPr>
              <a:t>2c. </a:t>
            </a:r>
            <a:r>
              <a:rPr lang="sk-SK" sz="3200" b="1" dirty="0">
                <a:latin typeface="Fiba" panose="02010500040101020104" pitchFamily="2" charset="0"/>
              </a:rPr>
              <a:t>VŠEOBECNÝ </a:t>
            </a:r>
            <a:r>
              <a:rPr lang="sk-SK" sz="3200" b="1" dirty="0" err="1">
                <a:latin typeface="Fiba" panose="02010500040101020104" pitchFamily="2" charset="0"/>
              </a:rPr>
              <a:t>PRINCÍp</a:t>
            </a:r>
            <a:r>
              <a:rPr lang="sk-SK" sz="3200" b="1" dirty="0">
                <a:latin typeface="Fiba" panose="02010500040101020104" pitchFamily="2" charset="0"/>
              </a:rPr>
              <a:t> - </a:t>
            </a:r>
            <a:r>
              <a:rPr lang="sk-SK" sz="3200" b="1" dirty="0">
                <a:latin typeface="Fiba"/>
                <a:cs typeface="Fiba"/>
              </a:rPr>
              <a:t>DOKONČENIE DRIBLINGU</a:t>
            </a:r>
            <a:r>
              <a:rPr lang="en-US" sz="3200" b="1" dirty="0">
                <a:latin typeface="Fiba"/>
                <a:cs typeface="Fiba"/>
              </a:rPr>
              <a:t> / LAY-UP    </a:t>
            </a:r>
          </a:p>
        </p:txBody>
      </p:sp>
      <p:sp>
        <p:nvSpPr>
          <p:cNvPr id="19" name="Rectángulo 8"/>
          <p:cNvSpPr/>
          <p:nvPr/>
        </p:nvSpPr>
        <p:spPr>
          <a:xfrm>
            <a:off x="882277" y="6315206"/>
            <a:ext cx="6494551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8C0A32"/>
            </a:solidFill>
            <a:prstDash val="sysDash"/>
          </a:ln>
        </p:spPr>
        <p:txBody>
          <a:bodyPr wrap="square">
            <a:spAutoFit/>
          </a:bodyPr>
          <a:lstStyle/>
          <a:p>
            <a:pPr marL="176213" algn="ctr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1525" algn="ctr"/>
              </a:tabLst>
            </a:pPr>
            <a:r>
              <a:rPr lang="sk-SK" altLang="es-ES_tradnl" sz="1600" dirty="0">
                <a:latin typeface="Univers 57 Condensed" charset="0"/>
                <a:ea typeface="Univers 57 Condensed" charset="0"/>
                <a:cs typeface="Univers 57 Condensed" charset="0"/>
              </a:rPr>
              <a:t>Na videu </a:t>
            </a:r>
            <a:r>
              <a:rPr lang="es-ES_tradnl" altLang="es-ES_tradnl" sz="1600" dirty="0">
                <a:latin typeface="Univers 57 Condensed" charset="0"/>
                <a:ea typeface="Univers 57 Condensed" charset="0"/>
                <a:cs typeface="Univers 57 Condensed" charset="0"/>
              </a:rPr>
              <a:t>TV.2C.1 </a:t>
            </a:r>
            <a:r>
              <a:rPr lang="sk-SK" altLang="es-ES_tradnl" sz="1600" dirty="0">
                <a:latin typeface="Univers 57 Condensed" charset="0"/>
                <a:ea typeface="Univers 57 Condensed" charset="0"/>
                <a:cs typeface="Univers 57 Condensed" charset="0"/>
              </a:rPr>
              <a:t>je príklad dovolenej akcie</a:t>
            </a:r>
            <a:r>
              <a:rPr lang="es-ES_tradnl" altLang="es-ES_tradnl" sz="1400" dirty="0">
                <a:latin typeface="Univers 57 Condensed" charset="0"/>
                <a:ea typeface="Univers 57 Condensed" charset="0"/>
                <a:cs typeface="Univers 57 Condensed" charset="0"/>
              </a:rPr>
              <a:t>.</a:t>
            </a:r>
          </a:p>
        </p:txBody>
      </p:sp>
      <p:sp>
        <p:nvSpPr>
          <p:cNvPr id="20" name="Rectángulo 24"/>
          <p:cNvSpPr/>
          <p:nvPr/>
        </p:nvSpPr>
        <p:spPr>
          <a:xfrm>
            <a:off x="7564282" y="1044690"/>
            <a:ext cx="1222421" cy="400110"/>
          </a:xfrm>
          <a:prstGeom prst="rect">
            <a:avLst/>
          </a:prstGeom>
          <a:solidFill>
            <a:srgbClr val="00B050"/>
          </a:solidFill>
          <a:ln w="28575">
            <a:noFill/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s-ES" sz="2000" b="1">
                <a:solidFill>
                  <a:schemeClr val="bg1"/>
                </a:solidFill>
                <a:latin typeface="Fiba" charset="0"/>
                <a:ea typeface="Fiba" charset="0"/>
                <a:cs typeface="Fiba" charset="0"/>
              </a:rPr>
              <a:t>LEGAL </a:t>
            </a:r>
            <a:endParaRPr lang="es-ES_tradnl" sz="2000" b="1">
              <a:solidFill>
                <a:schemeClr val="bg1"/>
              </a:solidFill>
              <a:latin typeface="Fiba" charset="0"/>
              <a:ea typeface="Fiba" charset="0"/>
              <a:cs typeface="Fiba" charset="0"/>
            </a:endParaRPr>
          </a:p>
        </p:txBody>
      </p:sp>
      <p:pic>
        <p:nvPicPr>
          <p:cNvPr id="22" name="Picture 6">
            <a:hlinkClick r:id="rId5" action="ppaction://hlinkfile"/>
            <a:extLst>
              <a:ext uri="{FF2B5EF4-FFF2-40B4-BE49-F238E27FC236}">
                <a16:creationId xmlns:a16="http://schemas.microsoft.com/office/drawing/2014/main" id="{9F347451-A172-493B-81AE-DC491C0EE2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131" y="6315206"/>
            <a:ext cx="428572" cy="42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628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2261" y="2299111"/>
            <a:ext cx="2524703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9163" y="2264360"/>
            <a:ext cx="2524702" cy="2988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888" y="2326949"/>
            <a:ext cx="2550611" cy="2992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ángulo 1"/>
          <p:cNvSpPr/>
          <p:nvPr/>
        </p:nvSpPr>
        <p:spPr>
          <a:xfrm>
            <a:off x="356250" y="1643588"/>
            <a:ext cx="2501250" cy="620772"/>
          </a:xfrm>
          <a:prstGeom prst="rect">
            <a:avLst/>
          </a:prstGeom>
          <a:solidFill>
            <a:srgbClr val="8C0A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>
                <a:latin typeface="Univers 57 Condensed" charset="0"/>
                <a:ea typeface="Univers 57 Condensed" charset="0"/>
                <a:cs typeface="Univers 57 Condensed" charset="0"/>
              </a:rPr>
              <a:t>PRVÁ </a:t>
            </a:r>
            <a:r>
              <a:rPr lang="es-ES" sz="1600" dirty="0">
                <a:latin typeface="Univers 57 Condensed" charset="0"/>
                <a:ea typeface="Univers 57 Condensed" charset="0"/>
                <a:cs typeface="Univers 57 Condensed" charset="0"/>
              </a:rPr>
              <a:t>A</a:t>
            </a:r>
            <a:r>
              <a:rPr lang="sk-SK" sz="1600" dirty="0">
                <a:latin typeface="Univers 57 Condensed" charset="0"/>
                <a:ea typeface="Univers 57 Condensed" charset="0"/>
                <a:cs typeface="Univers 57 Condensed" charset="0"/>
              </a:rPr>
              <a:t>KCIA</a:t>
            </a:r>
            <a:r>
              <a:rPr lang="es-ES" sz="1600" dirty="0">
                <a:latin typeface="Univers 57 Condensed" charset="0"/>
                <a:ea typeface="Univers 57 Condensed" charset="0"/>
                <a:cs typeface="Univers 57 Condensed" charset="0"/>
              </a:rPr>
              <a:t> – </a:t>
            </a:r>
            <a:r>
              <a:rPr lang="sk-SK" sz="1600" dirty="0">
                <a:latin typeface="Univers 57 Condensed" charset="0"/>
                <a:ea typeface="Univers 57 Condensed" charset="0"/>
                <a:cs typeface="Univers 57 Condensed" charset="0"/>
              </a:rPr>
              <a:t>0-vý</a:t>
            </a:r>
            <a:r>
              <a:rPr lang="es-ES" sz="1600" dirty="0">
                <a:latin typeface="Univers 57 Condensed" charset="0"/>
                <a:ea typeface="Univers 57 Condensed" charset="0"/>
                <a:cs typeface="Univers 57 Condensed" charset="0"/>
              </a:rPr>
              <a:t> </a:t>
            </a:r>
            <a:r>
              <a:rPr lang="sk-SK" sz="1600" dirty="0">
                <a:latin typeface="Univers 57 Condensed" charset="0"/>
                <a:ea typeface="Univers 57 Condensed" charset="0"/>
                <a:cs typeface="Univers 57 Condensed" charset="0"/>
              </a:rPr>
              <a:t>KROK</a:t>
            </a:r>
            <a:endParaRPr lang="es-ES" sz="1600" dirty="0">
              <a:latin typeface="Univers 57 Condensed" charset="0"/>
              <a:ea typeface="Univers 57 Condensed" charset="0"/>
              <a:cs typeface="Univers 57 Condensed" charset="0"/>
            </a:endParaRPr>
          </a:p>
          <a:p>
            <a:pPr algn="ctr"/>
            <a:r>
              <a:rPr lang="sk-SK" sz="1600" dirty="0">
                <a:latin typeface="Univers 57 Condensed" charset="0"/>
                <a:ea typeface="Univers 57 Condensed" charset="0"/>
                <a:cs typeface="Univers 57 Condensed" charset="0"/>
              </a:rPr>
              <a:t>ĽAVÁ</a:t>
            </a:r>
            <a:endParaRPr lang="es-ES_tradnl" sz="1600" dirty="0">
              <a:latin typeface="Univers 57 Condensed" charset="0"/>
              <a:ea typeface="Univers 57 Condensed" charset="0"/>
              <a:cs typeface="Univers 57 Condensed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006436" y="1650719"/>
            <a:ext cx="2665343" cy="613641"/>
          </a:xfrm>
          <a:prstGeom prst="rect">
            <a:avLst/>
          </a:prstGeom>
          <a:solidFill>
            <a:srgbClr val="8C0A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latin typeface="Univers 57 Condensed" charset="0"/>
              <a:ea typeface="Univers 57 Condensed" charset="0"/>
              <a:cs typeface="Univers 57 Condensed" charset="0"/>
            </a:endParaRPr>
          </a:p>
          <a:p>
            <a:pPr algn="ctr"/>
            <a:r>
              <a:rPr lang="sk-SK" sz="1600" dirty="0">
                <a:latin typeface="Univers 57 Condensed" charset="0"/>
                <a:ea typeface="Univers 57 Condensed" charset="0"/>
                <a:cs typeface="Univers 57 Condensed" charset="0"/>
              </a:rPr>
              <a:t>DRUHÁ </a:t>
            </a:r>
            <a:r>
              <a:rPr lang="es-ES" sz="1600" dirty="0">
                <a:latin typeface="Univers 57 Condensed" charset="0"/>
                <a:ea typeface="Univers 57 Condensed" charset="0"/>
                <a:cs typeface="Univers 57 Condensed" charset="0"/>
              </a:rPr>
              <a:t>A</a:t>
            </a:r>
            <a:r>
              <a:rPr lang="sk-SK" sz="1600" dirty="0">
                <a:latin typeface="Univers 57 Condensed" charset="0"/>
                <a:ea typeface="Univers 57 Condensed" charset="0"/>
                <a:cs typeface="Univers 57 Condensed" charset="0"/>
              </a:rPr>
              <a:t>KCIA </a:t>
            </a:r>
            <a:r>
              <a:rPr lang="es-ES" sz="1600" dirty="0">
                <a:latin typeface="Univers 57 Condensed" charset="0"/>
                <a:ea typeface="Univers 57 Condensed" charset="0"/>
                <a:cs typeface="Univers 57 Condensed" charset="0"/>
              </a:rPr>
              <a:t>– 1</a:t>
            </a:r>
            <a:r>
              <a:rPr lang="sk-SK" sz="1600" dirty="0">
                <a:latin typeface="Univers 57 Condensed" charset="0"/>
                <a:ea typeface="Univers 57 Condensed" charset="0"/>
                <a:cs typeface="Univers 57 Condensed" charset="0"/>
              </a:rPr>
              <a:t>-</a:t>
            </a:r>
            <a:r>
              <a:rPr lang="sk-SK" sz="1600" dirty="0" err="1">
                <a:latin typeface="Univers 57 Condensed" charset="0"/>
                <a:ea typeface="Univers 57 Condensed" charset="0"/>
                <a:cs typeface="Univers 57 Condensed" charset="0"/>
              </a:rPr>
              <a:t>vý</a:t>
            </a:r>
            <a:r>
              <a:rPr lang="sk-SK" sz="1600" dirty="0">
                <a:latin typeface="Univers 57 Condensed" charset="0"/>
                <a:ea typeface="Univers 57 Condensed" charset="0"/>
                <a:cs typeface="Univers 57 Condensed" charset="0"/>
              </a:rPr>
              <a:t> KROK</a:t>
            </a:r>
            <a:r>
              <a:rPr lang="es-ES" sz="1600" dirty="0">
                <a:latin typeface="Univers 57 Condensed" charset="0"/>
                <a:ea typeface="Univers 57 Condensed" charset="0"/>
                <a:cs typeface="Univers 57 Condensed" charset="0"/>
              </a:rPr>
              <a:t> </a:t>
            </a:r>
            <a:r>
              <a:rPr lang="sk-SK" sz="1600" dirty="0">
                <a:latin typeface="Univers 57 Condensed" charset="0"/>
                <a:ea typeface="Univers 57 Condensed" charset="0"/>
                <a:cs typeface="Univers 57 Condensed" charset="0"/>
              </a:rPr>
              <a:t> PRAVÁ OBRÁTKOVÁ</a:t>
            </a:r>
            <a:endParaRPr lang="es-ES" sz="1600" dirty="0">
              <a:latin typeface="Univers 57 Condensed" charset="0"/>
              <a:ea typeface="Univers 57 Condensed" charset="0"/>
              <a:cs typeface="Univers 57 Condensed" charset="0"/>
            </a:endParaRPr>
          </a:p>
          <a:p>
            <a:pPr algn="ctr"/>
            <a:endParaRPr lang="es-ES" dirty="0">
              <a:latin typeface="Univers 57 Condensed" charset="0"/>
              <a:ea typeface="Univers 57 Condensed" charset="0"/>
              <a:cs typeface="Univers 57 Condensed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933443" y="1671791"/>
            <a:ext cx="2533521" cy="592569"/>
          </a:xfrm>
          <a:prstGeom prst="rect">
            <a:avLst/>
          </a:prstGeom>
          <a:solidFill>
            <a:srgbClr val="8C0A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Univers 57 Condensed" charset="0"/>
              <a:ea typeface="Univers 57 Condensed" charset="0"/>
              <a:cs typeface="Univers 57 Condensed" charset="0"/>
            </a:endParaRPr>
          </a:p>
          <a:p>
            <a:pPr algn="ctr"/>
            <a:r>
              <a:rPr lang="sk-SK" sz="1600" dirty="0">
                <a:latin typeface="Univers 57 Condensed" charset="0"/>
                <a:ea typeface="Univers 57 Condensed" charset="0"/>
                <a:cs typeface="Univers 57 Condensed" charset="0"/>
              </a:rPr>
              <a:t>TRETIA AKCIA</a:t>
            </a:r>
            <a:r>
              <a:rPr lang="es-ES" sz="1600" dirty="0">
                <a:latin typeface="Univers 57 Condensed" charset="0"/>
                <a:ea typeface="Univers 57 Condensed" charset="0"/>
                <a:cs typeface="Univers 57 Condensed" charset="0"/>
              </a:rPr>
              <a:t> – 2</a:t>
            </a:r>
            <a:r>
              <a:rPr lang="sk-SK" sz="1600" dirty="0">
                <a:latin typeface="Univers 57 Condensed" charset="0"/>
                <a:ea typeface="Univers 57 Condensed" charset="0"/>
                <a:cs typeface="Univers 57 Condensed" charset="0"/>
              </a:rPr>
              <a:t>-</a:t>
            </a:r>
            <a:r>
              <a:rPr lang="sk-SK" sz="1600" dirty="0" err="1">
                <a:latin typeface="Univers 57 Condensed" charset="0"/>
                <a:ea typeface="Univers 57 Condensed" charset="0"/>
                <a:cs typeface="Univers 57 Condensed" charset="0"/>
              </a:rPr>
              <a:t>hý</a:t>
            </a:r>
            <a:r>
              <a:rPr lang="sk-SK" sz="1600" dirty="0">
                <a:latin typeface="Univers 57 Condensed" charset="0"/>
                <a:ea typeface="Univers 57 Condensed" charset="0"/>
                <a:cs typeface="Univers 57 Condensed" charset="0"/>
              </a:rPr>
              <a:t> KROK</a:t>
            </a:r>
            <a:r>
              <a:rPr lang="es-ES" sz="1600" dirty="0">
                <a:latin typeface="Univers 57 Condensed" charset="0"/>
                <a:ea typeface="Univers 57 Condensed" charset="0"/>
                <a:cs typeface="Univers 57 Condensed" charset="0"/>
              </a:rPr>
              <a:t> </a:t>
            </a:r>
            <a:r>
              <a:rPr lang="sk-SK" sz="1600" dirty="0">
                <a:latin typeface="Univers 57 Condensed" charset="0"/>
                <a:ea typeface="Univers 57 Condensed" charset="0"/>
                <a:cs typeface="Univers 57 Condensed" charset="0"/>
              </a:rPr>
              <a:t> ĽAVÁ</a:t>
            </a:r>
            <a:endParaRPr lang="es-ES" sz="1600" dirty="0">
              <a:latin typeface="Univers 57 Condensed" charset="0"/>
              <a:ea typeface="Univers 57 Condensed" charset="0"/>
              <a:cs typeface="Univers 57 Condensed" charset="0"/>
            </a:endParaRPr>
          </a:p>
          <a:p>
            <a:pPr algn="ctr"/>
            <a:endParaRPr lang="es-ES_tradnl" sz="1600" dirty="0">
              <a:latin typeface="Univers 57 Condensed" charset="0"/>
              <a:ea typeface="Univers 57 Condensed" charset="0"/>
              <a:cs typeface="Univers 57 Condensed" charset="0"/>
            </a:endParaRPr>
          </a:p>
        </p:txBody>
      </p:sp>
      <p:sp>
        <p:nvSpPr>
          <p:cNvPr id="13" name="Elipse 6"/>
          <p:cNvSpPr/>
          <p:nvPr/>
        </p:nvSpPr>
        <p:spPr>
          <a:xfrm>
            <a:off x="3997081" y="4343229"/>
            <a:ext cx="768865" cy="720218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noFill/>
            </a:endParaRPr>
          </a:p>
        </p:txBody>
      </p:sp>
      <p:sp>
        <p:nvSpPr>
          <p:cNvPr id="14" name="Elipse 6"/>
          <p:cNvSpPr/>
          <p:nvPr/>
        </p:nvSpPr>
        <p:spPr>
          <a:xfrm>
            <a:off x="7200203" y="4248332"/>
            <a:ext cx="768865" cy="720218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noFill/>
            </a:endParaRPr>
          </a:p>
        </p:txBody>
      </p:sp>
      <p:sp>
        <p:nvSpPr>
          <p:cNvPr id="15" name="Rectángulo: esquinas redondeadas 7"/>
          <p:cNvSpPr/>
          <p:nvPr/>
        </p:nvSpPr>
        <p:spPr>
          <a:xfrm>
            <a:off x="401763" y="2408882"/>
            <a:ext cx="552450" cy="476250"/>
          </a:xfrm>
          <a:prstGeom prst="roundRect">
            <a:avLst/>
          </a:prstGeom>
          <a:solidFill>
            <a:srgbClr val="660C3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/>
              <a:t>0</a:t>
            </a:r>
            <a:endParaRPr lang="es-ES_tradnl" sz="3200" dirty="0"/>
          </a:p>
        </p:txBody>
      </p:sp>
      <p:sp>
        <p:nvSpPr>
          <p:cNvPr id="16" name="Rectángulo: esquinas redondeadas 8"/>
          <p:cNvSpPr/>
          <p:nvPr/>
        </p:nvSpPr>
        <p:spPr>
          <a:xfrm>
            <a:off x="3172097" y="2401751"/>
            <a:ext cx="552450" cy="476250"/>
          </a:xfrm>
          <a:prstGeom prst="roundRect">
            <a:avLst/>
          </a:prstGeom>
          <a:solidFill>
            <a:srgbClr val="660C3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/>
              <a:t>1</a:t>
            </a:r>
            <a:endParaRPr lang="es-ES_tradnl" sz="3200"/>
          </a:p>
        </p:txBody>
      </p:sp>
      <p:sp>
        <p:nvSpPr>
          <p:cNvPr id="17" name="Rectángulo: esquinas redondeadas 9"/>
          <p:cNvSpPr/>
          <p:nvPr/>
        </p:nvSpPr>
        <p:spPr>
          <a:xfrm>
            <a:off x="7914514" y="2349201"/>
            <a:ext cx="552450" cy="476250"/>
          </a:xfrm>
          <a:prstGeom prst="roundRect">
            <a:avLst/>
          </a:prstGeom>
          <a:solidFill>
            <a:srgbClr val="660C3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/>
              <a:t>2</a:t>
            </a:r>
            <a:endParaRPr lang="es-ES_tradnl" sz="3200"/>
          </a:p>
        </p:txBody>
      </p:sp>
      <p:sp>
        <p:nvSpPr>
          <p:cNvPr id="18" name="Rectángulo 9"/>
          <p:cNvSpPr/>
          <p:nvPr/>
        </p:nvSpPr>
        <p:spPr>
          <a:xfrm>
            <a:off x="0" y="86707"/>
            <a:ext cx="89638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Fiba" panose="02010500040101020104" pitchFamily="2" charset="0"/>
              </a:rPr>
              <a:t>2c. </a:t>
            </a:r>
            <a:r>
              <a:rPr lang="sk-SK" sz="3200" b="1" dirty="0">
                <a:latin typeface="Fiba" panose="02010500040101020104" pitchFamily="2" charset="0"/>
              </a:rPr>
              <a:t>VŠEOBECNÝ PRINCÍP - PRIHRÁVKA, BEZ DRIBLINGU</a:t>
            </a:r>
            <a:r>
              <a:rPr lang="en-US" sz="3200" b="1" dirty="0">
                <a:latin typeface="Fiba"/>
                <a:cs typeface="Fiba"/>
              </a:rPr>
              <a:t> / LAY-UP  </a:t>
            </a:r>
            <a:endParaRPr lang="en-GB" sz="3200" b="1" dirty="0">
              <a:latin typeface="Fiba" panose="02010500040101020104" pitchFamily="2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latin typeface="Fiba"/>
                <a:cs typeface="Fiba"/>
              </a:rPr>
              <a:t>        </a:t>
            </a:r>
          </a:p>
        </p:txBody>
      </p:sp>
      <p:sp>
        <p:nvSpPr>
          <p:cNvPr id="19" name="Rectángulo 8"/>
          <p:cNvSpPr/>
          <p:nvPr/>
        </p:nvSpPr>
        <p:spPr>
          <a:xfrm>
            <a:off x="1313791" y="5558677"/>
            <a:ext cx="6494551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8C0A32"/>
            </a:solidFill>
            <a:prstDash val="sysDash"/>
          </a:ln>
        </p:spPr>
        <p:txBody>
          <a:bodyPr wrap="square">
            <a:spAutoFit/>
          </a:bodyPr>
          <a:lstStyle/>
          <a:p>
            <a:pPr marL="176213" algn="ctr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1525" algn="ctr"/>
              </a:tabLst>
            </a:pPr>
            <a:r>
              <a:rPr lang="sk-SK" altLang="es-ES_tradnl" sz="1600" dirty="0">
                <a:latin typeface="Univers 57 Condensed" charset="0"/>
                <a:ea typeface="Univers 57 Condensed" charset="0"/>
                <a:cs typeface="Univers 57 Condensed" charset="0"/>
              </a:rPr>
              <a:t>Na videu </a:t>
            </a:r>
            <a:r>
              <a:rPr lang="en-GB" altLang="es-ES_tradnl" sz="1600" dirty="0">
                <a:latin typeface="Univers 57 Condensed" charset="0"/>
                <a:ea typeface="Univers 57 Condensed" charset="0"/>
                <a:cs typeface="Univers 57 Condensed" charset="0"/>
              </a:rPr>
              <a:t>TV.2C.1 </a:t>
            </a:r>
            <a:r>
              <a:rPr lang="sk-SK" altLang="es-ES_tradnl" sz="1600" dirty="0">
                <a:latin typeface="Univers 57 Condensed" charset="0"/>
                <a:ea typeface="Univers 57 Condensed" charset="0"/>
                <a:cs typeface="Univers 57 Condensed" charset="0"/>
              </a:rPr>
              <a:t>je príklad dovolenej akcie</a:t>
            </a:r>
            <a:r>
              <a:rPr lang="en-GB" altLang="es-ES_tradnl" sz="1600" dirty="0">
                <a:latin typeface="Univers 57 Condensed" charset="0"/>
                <a:ea typeface="Univers 57 Condensed" charset="0"/>
                <a:cs typeface="Univers 57 Condensed" charset="0"/>
              </a:rPr>
              <a:t>.</a:t>
            </a:r>
          </a:p>
        </p:txBody>
      </p:sp>
      <p:sp>
        <p:nvSpPr>
          <p:cNvPr id="12" name="Elipse 6"/>
          <p:cNvSpPr/>
          <p:nvPr/>
        </p:nvSpPr>
        <p:spPr>
          <a:xfrm>
            <a:off x="755818" y="4202933"/>
            <a:ext cx="768865" cy="720218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noFill/>
            </a:endParaRPr>
          </a:p>
        </p:txBody>
      </p:sp>
      <p:sp>
        <p:nvSpPr>
          <p:cNvPr id="20" name="Rectángulo 24"/>
          <p:cNvSpPr/>
          <p:nvPr/>
        </p:nvSpPr>
        <p:spPr>
          <a:xfrm>
            <a:off x="7564282" y="1044690"/>
            <a:ext cx="1222421" cy="400110"/>
          </a:xfrm>
          <a:prstGeom prst="rect">
            <a:avLst/>
          </a:prstGeom>
          <a:solidFill>
            <a:srgbClr val="00B050"/>
          </a:solidFill>
          <a:ln w="28575">
            <a:noFill/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sk-SK" sz="2000" b="1" dirty="0">
                <a:solidFill>
                  <a:schemeClr val="bg1"/>
                </a:solidFill>
                <a:latin typeface="Fiba" charset="0"/>
                <a:ea typeface="Fiba" charset="0"/>
                <a:cs typeface="Fiba" charset="0"/>
              </a:rPr>
              <a:t>DOVOLENÉ</a:t>
            </a:r>
            <a:endParaRPr lang="es-ES_tradnl" sz="2000" b="1" dirty="0">
              <a:solidFill>
                <a:schemeClr val="bg1"/>
              </a:solidFill>
              <a:latin typeface="Fiba" charset="0"/>
              <a:ea typeface="Fiba" charset="0"/>
              <a:cs typeface="Fiba" charset="0"/>
            </a:endParaRPr>
          </a:p>
        </p:txBody>
      </p:sp>
      <p:pic>
        <p:nvPicPr>
          <p:cNvPr id="21" name="Picture 6">
            <a:hlinkClick r:id="rId5" action="ppaction://hlinkfile"/>
            <a:extLst>
              <a:ext uri="{FF2B5EF4-FFF2-40B4-BE49-F238E27FC236}">
                <a16:creationId xmlns:a16="http://schemas.microsoft.com/office/drawing/2014/main" id="{BF2F1491-3F43-43F8-A981-BB7AAB3310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678" y="5558677"/>
            <a:ext cx="428572" cy="428572"/>
          </a:xfrm>
          <a:prstGeom prst="rect">
            <a:avLst/>
          </a:prstGeom>
        </p:spPr>
      </p:pic>
      <p:pic>
        <p:nvPicPr>
          <p:cNvPr id="22" name="Picture 6">
            <a:hlinkClick r:id="rId7" action="ppaction://hlinkfile"/>
            <a:extLst>
              <a:ext uri="{FF2B5EF4-FFF2-40B4-BE49-F238E27FC236}">
                <a16:creationId xmlns:a16="http://schemas.microsoft.com/office/drawing/2014/main" id="{D0DE0714-DAB7-4EA4-9590-7601DD3F7C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99" y="6198815"/>
            <a:ext cx="428572" cy="42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40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708765"/>
              </p:ext>
            </p:extLst>
          </p:nvPr>
        </p:nvGraphicFramePr>
        <p:xfrm>
          <a:off x="473540" y="1355337"/>
          <a:ext cx="8365729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3510">
                  <a:extLst>
                    <a:ext uri="{9D8B030D-6E8A-4147-A177-3AD203B41FA5}">
                      <a16:colId xmlns:a16="http://schemas.microsoft.com/office/drawing/2014/main" val="2527591348"/>
                    </a:ext>
                  </a:extLst>
                </a:gridCol>
                <a:gridCol w="6372219">
                  <a:extLst>
                    <a:ext uri="{9D8B030D-6E8A-4147-A177-3AD203B41FA5}">
                      <a16:colId xmlns:a16="http://schemas.microsoft.com/office/drawing/2014/main" val="1473037361"/>
                    </a:ext>
                  </a:extLst>
                </a:gridCol>
              </a:tblGrid>
              <a:tr h="520385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PRVÁ AKCIA</a:t>
                      </a:r>
                      <a:endParaRPr lang="es-ES" dirty="0"/>
                    </a:p>
                    <a:p>
                      <a:pPr algn="ctr"/>
                      <a:r>
                        <a:rPr lang="es-ES" dirty="0"/>
                        <a:t>0</a:t>
                      </a:r>
                      <a:r>
                        <a:rPr lang="sk-SK" baseline="0" dirty="0"/>
                        <a:t>-</a:t>
                      </a:r>
                      <a:r>
                        <a:rPr lang="sk-SK" baseline="0" dirty="0" err="1"/>
                        <a:t>vý</a:t>
                      </a:r>
                      <a:r>
                        <a:rPr lang="sk-SK" baseline="0" dirty="0"/>
                        <a:t> KROK</a:t>
                      </a:r>
                      <a:endParaRPr lang="es-ES_tradnl" dirty="0"/>
                    </a:p>
                  </a:txBody>
                  <a:tcPr>
                    <a:solidFill>
                      <a:srgbClr val="8C0A3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sk-SK" dirty="0"/>
                        <a:t>DRUHÁ AKCIA</a:t>
                      </a:r>
                      <a:endParaRPr lang="es-ES" dirty="0"/>
                    </a:p>
                    <a:p>
                      <a:pPr marL="0" indent="0" algn="ctr"/>
                      <a:r>
                        <a:rPr lang="es-ES" dirty="0"/>
                        <a:t>1</a:t>
                      </a:r>
                      <a:r>
                        <a:rPr lang="sk-SK" dirty="0"/>
                        <a:t>-</a:t>
                      </a:r>
                      <a:r>
                        <a:rPr lang="sk-SK" dirty="0" err="1"/>
                        <a:t>vý</a:t>
                      </a:r>
                      <a:r>
                        <a:rPr lang="sk-SK" dirty="0"/>
                        <a:t> KROK</a:t>
                      </a:r>
                      <a:endParaRPr lang="es-ES_tradnl" dirty="0"/>
                    </a:p>
                  </a:txBody>
                  <a:tcPr>
                    <a:solidFill>
                      <a:srgbClr val="8C0A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171508"/>
                  </a:ext>
                </a:extLst>
              </a:tr>
              <a:tr h="492751"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NO STOP </a:t>
                      </a:r>
                      <a:endParaRPr lang="es-ES_tradn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OBRÁTKOVÁ KTORÁKOĽVEK</a:t>
                      </a:r>
                      <a:r>
                        <a:rPr lang="es-E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NOHA </a:t>
                      </a:r>
                      <a:r>
                        <a:rPr lang="es-E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altLang="es-ES_tradnl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Ak má hráč má obe nohy vo vzduchu a následne dopadne na obe nohy súčasne a potom jednu z nôh zdvihne, druhá sa stáva </a:t>
                      </a:r>
                      <a:r>
                        <a:rPr lang="sk-SK" altLang="es-ES_tradnl" sz="1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obrátkovou</a:t>
                      </a:r>
                      <a:r>
                        <a:rPr lang="sk-SK" altLang="es-ES_tradnl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.</a:t>
                      </a:r>
                      <a:endParaRPr lang="en-GB" altLang="es-ES_tradnl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879190"/>
                  </a:ext>
                </a:extLst>
              </a:tr>
            </a:tbl>
          </a:graphicData>
        </a:graphic>
      </p:graphicFrame>
      <p:cxnSp>
        <p:nvCxnSpPr>
          <p:cNvPr id="14" name="Conector recto 13"/>
          <p:cNvCxnSpPr>
            <a:cxnSpLocks/>
          </p:cNvCxnSpPr>
          <p:nvPr/>
        </p:nvCxnSpPr>
        <p:spPr>
          <a:xfrm>
            <a:off x="2472595" y="2848934"/>
            <a:ext cx="38230" cy="2917206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687312" y="4327125"/>
            <a:ext cx="75937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Imagen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750" y="3459604"/>
            <a:ext cx="335309" cy="335309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2472595" y="5742043"/>
            <a:ext cx="6366674" cy="12926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8C0A32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sk-SK" altLang="es-ES_tradnl" sz="1600" dirty="0">
                <a:latin typeface="Univers 57 Condensed" charset="0"/>
                <a:ea typeface="Univers 57 Condensed" charset="0"/>
                <a:cs typeface="Univers 57 Condensed" charset="0"/>
              </a:rPr>
              <a:t>Ak hráč zastaví v prvom kroku a má obe nohy na podlahe alebo sa oboma nohami dotkne podlahy naraz, ktorákoľvek z nôh môže byť </a:t>
            </a:r>
            <a:r>
              <a:rPr lang="sk-SK" altLang="es-ES_tradnl" sz="1600" dirty="0" err="1">
                <a:latin typeface="Univers 57 Condensed" charset="0"/>
                <a:ea typeface="Univers 57 Condensed" charset="0"/>
                <a:cs typeface="Univers 57 Condensed" charset="0"/>
              </a:rPr>
              <a:t>obrátková</a:t>
            </a:r>
            <a:r>
              <a:rPr lang="sk-SK" altLang="es-ES_tradnl" sz="1600" dirty="0">
                <a:latin typeface="Univers 57 Condensed" charset="0"/>
                <a:ea typeface="Univers 57 Condensed" charset="0"/>
                <a:cs typeface="Univers 57 Condensed" charset="0"/>
              </a:rPr>
              <a:t>. Ak následne vyskočí oboma nohami do vzduchu, lopta musí opustiť jeho ruku (y) </a:t>
            </a:r>
            <a:r>
              <a:rPr lang="sk-SK" altLang="es-ES_tradnl" sz="1600" b="1" dirty="0">
                <a:latin typeface="Univers 57 Condensed" charset="0"/>
                <a:ea typeface="Univers 57 Condensed" charset="0"/>
                <a:cs typeface="Univers 57 Condensed" charset="0"/>
              </a:rPr>
              <a:t>skôr ako sa opäť dotkne oboma nohami podlahy.</a:t>
            </a:r>
            <a:endParaRPr lang="en-GB" altLang="es-ES_tradnl" sz="1600" b="1" dirty="0">
              <a:latin typeface="Univers 57 Condensed" charset="0"/>
              <a:ea typeface="Univers 57 Condensed" charset="0"/>
              <a:cs typeface="Univers 57 Condensed" charset="0"/>
            </a:endParaRPr>
          </a:p>
          <a:p>
            <a:pPr lvl="0" algn="just">
              <a:defRPr/>
            </a:pPr>
            <a:endParaRPr lang="es-ES_tradnl" altLang="es-ES_tradnl" sz="1400" dirty="0">
              <a:solidFill>
                <a:srgbClr val="000000"/>
              </a:solidFill>
              <a:latin typeface="Univers 57 Condensed" charset="0"/>
              <a:ea typeface="Univers 57 Condensed" charset="0"/>
              <a:cs typeface="Univers 57 Condensed" charset="0"/>
            </a:endParaRPr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3426560" y="3066611"/>
            <a:ext cx="1324522" cy="656469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6560" y="3627258"/>
            <a:ext cx="1229845" cy="711386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5036" y="3203809"/>
            <a:ext cx="420660" cy="365792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265" y="3762624"/>
            <a:ext cx="420660" cy="36579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3426560" y="4447892"/>
            <a:ext cx="1324522" cy="656469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3733" y="5032263"/>
            <a:ext cx="1301113" cy="711386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0240" y="5148336"/>
            <a:ext cx="420660" cy="365792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2528" y="4630985"/>
            <a:ext cx="420660" cy="365792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605356">
            <a:off x="5702180" y="2971088"/>
            <a:ext cx="664114" cy="1232376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605356">
            <a:off x="5847354" y="4353558"/>
            <a:ext cx="664114" cy="1232376"/>
          </a:xfrm>
          <a:prstGeom prst="rect">
            <a:avLst/>
          </a:prstGeom>
        </p:spPr>
      </p:pic>
      <p:sp>
        <p:nvSpPr>
          <p:cNvPr id="38" name="CuadroTexto 37"/>
          <p:cNvSpPr txBox="1"/>
          <p:nvPr/>
        </p:nvSpPr>
        <p:spPr>
          <a:xfrm>
            <a:off x="6394114" y="3990241"/>
            <a:ext cx="84042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k-SK" b="1" dirty="0"/>
              <a:t>ALEBO</a:t>
            </a:r>
            <a:endParaRPr lang="es-ES_tradnl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3767218" y="4150907"/>
            <a:ext cx="73729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/>
              <a:t>STOP </a:t>
            </a:r>
            <a:endParaRPr lang="es-ES_tradnl" b="1"/>
          </a:p>
        </p:txBody>
      </p:sp>
      <p:pic>
        <p:nvPicPr>
          <p:cNvPr id="32" name="Gráfico 31" descr="Flecha lineal: curva con sentido de las agujas del reloj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7291258">
            <a:off x="4849451" y="2807908"/>
            <a:ext cx="617389" cy="974956"/>
          </a:xfrm>
          <a:prstGeom prst="rect">
            <a:avLst/>
          </a:prstGeom>
        </p:spPr>
      </p:pic>
      <p:pic>
        <p:nvPicPr>
          <p:cNvPr id="34" name="Gráfico 33" descr="Flecha lineal: curva con sentido de las agujas del reloj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7291258">
            <a:off x="4828680" y="4149854"/>
            <a:ext cx="669753" cy="105764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437" y="3571764"/>
            <a:ext cx="1518197" cy="1595581"/>
          </a:xfrm>
          <a:prstGeom prst="rect">
            <a:avLst/>
          </a:prstGeom>
        </p:spPr>
      </p:pic>
      <p:sp>
        <p:nvSpPr>
          <p:cNvPr id="35" name="Elipse 34"/>
          <p:cNvSpPr/>
          <p:nvPr/>
        </p:nvSpPr>
        <p:spPr>
          <a:xfrm>
            <a:off x="3463733" y="5013814"/>
            <a:ext cx="1471824" cy="752326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noFill/>
            </a:endParaRPr>
          </a:p>
        </p:txBody>
      </p:sp>
      <p:sp>
        <p:nvSpPr>
          <p:cNvPr id="39" name="Elipse 38"/>
          <p:cNvSpPr/>
          <p:nvPr/>
        </p:nvSpPr>
        <p:spPr>
          <a:xfrm>
            <a:off x="3497620" y="3564298"/>
            <a:ext cx="1296411" cy="728276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noFill/>
            </a:endParaRPr>
          </a:p>
        </p:txBody>
      </p:sp>
      <p:sp>
        <p:nvSpPr>
          <p:cNvPr id="42" name="Rectángulo 9"/>
          <p:cNvSpPr/>
          <p:nvPr/>
        </p:nvSpPr>
        <p:spPr>
          <a:xfrm>
            <a:off x="55469" y="213943"/>
            <a:ext cx="89776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Fiba" panose="02010500040101020104" pitchFamily="2" charset="0"/>
              </a:rPr>
              <a:t>2d. </a:t>
            </a:r>
            <a:r>
              <a:rPr lang="sk-SK" sz="3200" b="1" dirty="0">
                <a:latin typeface="Fiba" panose="02010500040101020104" pitchFamily="2" charset="0"/>
              </a:rPr>
              <a:t>VŠEOBECNÝ PRINCÍP - UKONČENIE DRIBLINGU A ZASTAVENIE V PRVOM KROKU</a:t>
            </a:r>
            <a:r>
              <a:rPr lang="en-US" sz="3200" b="1" dirty="0">
                <a:latin typeface="Fiba"/>
                <a:cs typeface="Fiba"/>
              </a:rPr>
              <a:t> </a:t>
            </a:r>
          </a:p>
        </p:txBody>
      </p:sp>
      <p:pic>
        <p:nvPicPr>
          <p:cNvPr id="44" name="Imagen 3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55741">
            <a:off x="1225714" y="4958059"/>
            <a:ext cx="553529" cy="1162411"/>
          </a:xfrm>
          <a:prstGeom prst="rect">
            <a:avLst/>
          </a:prstGeom>
        </p:spPr>
      </p:pic>
      <p:pic>
        <p:nvPicPr>
          <p:cNvPr id="45" name="Imagen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919" y="5322827"/>
            <a:ext cx="335309" cy="335309"/>
          </a:xfrm>
          <a:prstGeom prst="rect">
            <a:avLst/>
          </a:prstGeom>
        </p:spPr>
      </p:pic>
      <p:pic>
        <p:nvPicPr>
          <p:cNvPr id="49" name="Imagen 23"/>
          <p:cNvPicPr>
            <a:picLocks noChangeAspect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1252713" y="4248633"/>
            <a:ext cx="510883" cy="1200573"/>
          </a:xfrm>
          <a:prstGeom prst="rect">
            <a:avLst/>
          </a:prstGeom>
        </p:spPr>
      </p:pic>
      <p:sp>
        <p:nvSpPr>
          <p:cNvPr id="40" name="Rectángulo 24"/>
          <p:cNvSpPr/>
          <p:nvPr/>
        </p:nvSpPr>
        <p:spPr>
          <a:xfrm>
            <a:off x="7423265" y="801492"/>
            <a:ext cx="1222421" cy="400110"/>
          </a:xfrm>
          <a:prstGeom prst="rect">
            <a:avLst/>
          </a:prstGeom>
          <a:solidFill>
            <a:srgbClr val="00B050"/>
          </a:solidFill>
          <a:ln w="28575">
            <a:noFill/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sk-SK" sz="2000" b="1" dirty="0">
                <a:solidFill>
                  <a:schemeClr val="bg1"/>
                </a:solidFill>
                <a:latin typeface="Fiba" charset="0"/>
                <a:ea typeface="Fiba" charset="0"/>
                <a:cs typeface="Fiba" charset="0"/>
              </a:rPr>
              <a:t>DOVOLENÉ</a:t>
            </a:r>
            <a:r>
              <a:rPr lang="es-ES" sz="2000" b="1" dirty="0">
                <a:solidFill>
                  <a:schemeClr val="bg1"/>
                </a:solidFill>
                <a:latin typeface="Fiba" charset="0"/>
                <a:ea typeface="Fiba" charset="0"/>
                <a:cs typeface="Fiba" charset="0"/>
              </a:rPr>
              <a:t> </a:t>
            </a:r>
            <a:endParaRPr lang="es-ES_tradnl" sz="2000" b="1" dirty="0">
              <a:solidFill>
                <a:schemeClr val="bg1"/>
              </a:solidFill>
              <a:latin typeface="Fiba" charset="0"/>
              <a:ea typeface="Fiba" charset="0"/>
              <a:cs typeface="Fib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2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532" y="3409988"/>
            <a:ext cx="781544" cy="1837559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78041" flipH="1">
            <a:off x="1238803" y="2948340"/>
            <a:ext cx="456942" cy="957312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155744"/>
              </p:ext>
            </p:extLst>
          </p:nvPr>
        </p:nvGraphicFramePr>
        <p:xfrm>
          <a:off x="426026" y="1573075"/>
          <a:ext cx="8262115" cy="1208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729">
                  <a:extLst>
                    <a:ext uri="{9D8B030D-6E8A-4147-A177-3AD203B41FA5}">
                      <a16:colId xmlns:a16="http://schemas.microsoft.com/office/drawing/2014/main" val="2527591348"/>
                    </a:ext>
                  </a:extLst>
                </a:gridCol>
                <a:gridCol w="3478894">
                  <a:extLst>
                    <a:ext uri="{9D8B030D-6E8A-4147-A177-3AD203B41FA5}">
                      <a16:colId xmlns:a16="http://schemas.microsoft.com/office/drawing/2014/main" val="1473037361"/>
                    </a:ext>
                  </a:extLst>
                </a:gridCol>
                <a:gridCol w="2588492">
                  <a:extLst>
                    <a:ext uri="{9D8B030D-6E8A-4147-A177-3AD203B41FA5}">
                      <a16:colId xmlns:a16="http://schemas.microsoft.com/office/drawing/2014/main" val="369028240"/>
                    </a:ext>
                  </a:extLst>
                </a:gridCol>
              </a:tblGrid>
              <a:tr h="754251">
                <a:tc>
                  <a:txBody>
                    <a:bodyPr/>
                    <a:lstStyle/>
                    <a:p>
                      <a:pPr algn="ctr"/>
                      <a:r>
                        <a:rPr lang="sk-SK" sz="1600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PRVÁ AKCIA</a:t>
                      </a:r>
                      <a:endParaRPr lang="es-ES" sz="1600" b="0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0</a:t>
                      </a:r>
                      <a:r>
                        <a:rPr lang="sk-SK" sz="1600" b="0" i="0" baseline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-</a:t>
                      </a:r>
                      <a:r>
                        <a:rPr lang="sk-SK" sz="1600" b="0" i="0" baseline="0" dirty="0" err="1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vý</a:t>
                      </a:r>
                      <a:r>
                        <a:rPr lang="sk-SK" sz="1600" b="0" i="0" baseline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KROK</a:t>
                      </a:r>
                      <a:r>
                        <a:rPr lang="es-ES" sz="1600" b="0" i="0" baseline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</a:t>
                      </a:r>
                    </a:p>
                  </a:txBody>
                  <a:tcPr>
                    <a:solidFill>
                      <a:srgbClr val="8C0A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DRUHÁ AKCIA</a:t>
                      </a:r>
                      <a:endParaRPr lang="es-ES" sz="1600" b="0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1</a:t>
                      </a:r>
                      <a:r>
                        <a:rPr lang="sk-SK" sz="1600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-</a:t>
                      </a:r>
                      <a:r>
                        <a:rPr lang="sk-SK" sz="1600" b="0" i="0" dirty="0" err="1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vý</a:t>
                      </a:r>
                      <a:r>
                        <a:rPr lang="sk-SK" sz="1600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KROK</a:t>
                      </a:r>
                      <a:r>
                        <a:rPr lang="es-ES" sz="1600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</a:t>
                      </a:r>
                      <a:r>
                        <a:rPr lang="sk-SK" sz="1600" b="0" i="0" baseline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PO ZISKU LOPTY POD KONTROLU</a:t>
                      </a:r>
                      <a:r>
                        <a:rPr lang="es-ES" sz="1600" b="0" i="0" baseline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</a:t>
                      </a:r>
                      <a:endParaRPr lang="es-ES_tradnl" sz="1600" b="0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</a:txBody>
                  <a:tcPr>
                    <a:solidFill>
                      <a:srgbClr val="8C0A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TRETIA AKCIA</a:t>
                      </a:r>
                      <a:endParaRPr lang="es-ES" sz="1600" b="0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  <a:p>
                      <a:pPr algn="ctr"/>
                      <a:r>
                        <a:rPr lang="es-ES" sz="1600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2</a:t>
                      </a:r>
                      <a:r>
                        <a:rPr lang="sk-SK" sz="1600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-</a:t>
                      </a:r>
                      <a:r>
                        <a:rPr lang="sk-SK" sz="1600" b="0" i="0" dirty="0" err="1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hý</a:t>
                      </a:r>
                      <a:r>
                        <a:rPr lang="sk-SK" sz="1600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KROK</a:t>
                      </a:r>
                      <a:endParaRPr lang="es-ES_tradnl" sz="1600" b="0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</a:txBody>
                  <a:tcPr>
                    <a:solidFill>
                      <a:srgbClr val="8C0A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171508"/>
                  </a:ext>
                </a:extLst>
              </a:tr>
              <a:tr h="386030">
                <a:tc>
                  <a:txBody>
                    <a:bodyPr/>
                    <a:lstStyle/>
                    <a:p>
                      <a:pPr algn="ctr"/>
                      <a:r>
                        <a:rPr lang="sk-SK" sz="1600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HRÁČ NEZASTAVÍ</a:t>
                      </a:r>
                      <a:endParaRPr lang="es-ES_tradnl" sz="1600" b="0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sz="1400" b="0" i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sk-SK" sz="1600" b="0" i="0" kern="1200" dirty="0">
                          <a:solidFill>
                            <a:schemeClr val="dk1"/>
                          </a:solidFill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ŽIADNA OBRÁTKOVÁ</a:t>
                      </a:r>
                      <a:endParaRPr lang="es-ES_tradnl" sz="1600" b="0" i="0" kern="1200" dirty="0">
                        <a:solidFill>
                          <a:schemeClr val="dk1"/>
                        </a:solidFill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879190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113" y="4465274"/>
            <a:ext cx="1254822" cy="67969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55741">
            <a:off x="1316049" y="4874115"/>
            <a:ext cx="553529" cy="116241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1852" y="4958910"/>
            <a:ext cx="1345059" cy="712518"/>
          </a:xfrm>
          <a:prstGeom prst="rect">
            <a:avLst/>
          </a:prstGeom>
        </p:spPr>
      </p:pic>
      <p:cxnSp>
        <p:nvCxnSpPr>
          <p:cNvPr id="14" name="Conector recto 13"/>
          <p:cNvCxnSpPr/>
          <p:nvPr/>
        </p:nvCxnSpPr>
        <p:spPr>
          <a:xfrm>
            <a:off x="2641078" y="2882787"/>
            <a:ext cx="30278" cy="3180687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agen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4668" y="5089858"/>
            <a:ext cx="420660" cy="365792"/>
          </a:xfrm>
          <a:prstGeom prst="rect">
            <a:avLst/>
          </a:prstGeom>
        </p:spPr>
      </p:pic>
      <p:grpSp>
        <p:nvGrpSpPr>
          <p:cNvPr id="29" name="Grupo 28"/>
          <p:cNvGrpSpPr/>
          <p:nvPr/>
        </p:nvGrpSpPr>
        <p:grpSpPr>
          <a:xfrm>
            <a:off x="6303666" y="4617066"/>
            <a:ext cx="1020186" cy="630481"/>
            <a:chOff x="6161503" y="2973937"/>
            <a:chExt cx="1463167" cy="890093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1503" y="2973937"/>
              <a:ext cx="1463167" cy="890093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93087" y="3193411"/>
              <a:ext cx="451143" cy="402371"/>
            </a:xfrm>
            <a:prstGeom prst="rect">
              <a:avLst/>
            </a:prstGeom>
          </p:spPr>
        </p:pic>
      </p:grpSp>
      <p:cxnSp>
        <p:nvCxnSpPr>
          <p:cNvPr id="22" name="Conector recto 21"/>
          <p:cNvCxnSpPr>
            <a:cxnSpLocks/>
          </p:cNvCxnSpPr>
          <p:nvPr/>
        </p:nvCxnSpPr>
        <p:spPr>
          <a:xfrm>
            <a:off x="819361" y="4378274"/>
            <a:ext cx="76754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upo 26"/>
          <p:cNvGrpSpPr/>
          <p:nvPr/>
        </p:nvGrpSpPr>
        <p:grpSpPr>
          <a:xfrm>
            <a:off x="974375" y="2821750"/>
            <a:ext cx="972824" cy="560214"/>
            <a:chOff x="791981" y="3270039"/>
            <a:chExt cx="1282202" cy="694526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11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1981" y="3270039"/>
              <a:ext cx="1282202" cy="694526"/>
            </a:xfrm>
            <a:prstGeom prst="rect">
              <a:avLst/>
            </a:prstGeom>
          </p:spPr>
        </p:pic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66697" y="3418984"/>
              <a:ext cx="335467" cy="335467"/>
            </a:xfrm>
            <a:prstGeom prst="rect">
              <a:avLst/>
            </a:prstGeom>
          </p:spPr>
        </p:pic>
      </p:grpSp>
      <p:pic>
        <p:nvPicPr>
          <p:cNvPr id="25" name="Imagen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85680" y="4594006"/>
            <a:ext cx="335309" cy="335309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70359" y="5269366"/>
            <a:ext cx="335309" cy="33530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719488" y="5713606"/>
            <a:ext cx="6172799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8C0A32"/>
            </a:solidFill>
            <a:prstDash val="sysDash"/>
          </a:ln>
        </p:spPr>
        <p:txBody>
          <a:bodyPr wrap="square">
            <a:spAutoFit/>
          </a:bodyPr>
          <a:lstStyle/>
          <a:p>
            <a:pPr marL="88900" lvl="1"/>
            <a:r>
              <a:rPr lang="sk-SK" altLang="es-ES_tradnl" sz="1600" dirty="0">
                <a:latin typeface="Univers 57 Condensed" charset="0"/>
                <a:ea typeface="Univers 57 Condensed" charset="0"/>
                <a:cs typeface="Univers 57 Condensed" charset="0"/>
              </a:rPr>
              <a:t>Ak sa hráč odrazí z jednej nohy v prvom kroku, v druhom kroku môže dopadnúť na obe nohy súčasne, následne </a:t>
            </a:r>
            <a:r>
              <a:rPr lang="sk-SK" altLang="es-ES_tradnl" sz="1600" b="1" dirty="0">
                <a:latin typeface="Univers 57 Condensed" charset="0"/>
                <a:ea typeface="Univers 57 Condensed" charset="0"/>
                <a:cs typeface="Univers 57 Condensed" charset="0"/>
              </a:rPr>
              <a:t>žiadna z nôh nemôže byť </a:t>
            </a:r>
            <a:r>
              <a:rPr lang="sk-SK" altLang="es-ES_tradnl" sz="1600" b="1" dirty="0" err="1">
                <a:latin typeface="Univers 57 Condensed" charset="0"/>
                <a:ea typeface="Univers 57 Condensed" charset="0"/>
                <a:cs typeface="Univers 57 Condensed" charset="0"/>
              </a:rPr>
              <a:t>obrátková</a:t>
            </a:r>
            <a:r>
              <a:rPr lang="sk-SK" altLang="es-ES_tradnl" sz="1600" b="1" dirty="0">
                <a:latin typeface="Univers 57 Condensed" charset="0"/>
                <a:ea typeface="Univers 57 Condensed" charset="0"/>
                <a:cs typeface="Univers 57 Condensed" charset="0"/>
              </a:rPr>
              <a:t>  </a:t>
            </a:r>
            <a:r>
              <a:rPr lang="sk-SK" altLang="es-ES_tradnl" sz="1600" dirty="0">
                <a:latin typeface="Univers 57 Condensed" charset="0"/>
                <a:ea typeface="Univers 57 Condensed" charset="0"/>
                <a:cs typeface="Univers 57 Condensed" charset="0"/>
              </a:rPr>
              <a:t>Ak potom zdvihne jednu alebo obe, lopta musí opustiť jeho ruku (y) </a:t>
            </a:r>
            <a:r>
              <a:rPr lang="sk-SK" altLang="es-ES_tradnl" sz="1600" b="1" dirty="0">
                <a:latin typeface="Univers 57 Condensed" charset="0"/>
                <a:ea typeface="Univers 57 Condensed" charset="0"/>
                <a:cs typeface="Univers 57 Condensed" charset="0"/>
              </a:rPr>
              <a:t>skôr ako sa opäť dotkne nohou alebo nohami podlahy.</a:t>
            </a:r>
            <a:endParaRPr lang="en-GB" altLang="es-ES_tradnl" sz="1600" b="1" dirty="0">
              <a:latin typeface="Univers 57 Condensed" charset="0"/>
              <a:ea typeface="Univers 57 Condensed" charset="0"/>
              <a:cs typeface="Univers 57 Condensed" charset="0"/>
            </a:endParaRPr>
          </a:p>
        </p:txBody>
      </p:sp>
      <p:grpSp>
        <p:nvGrpSpPr>
          <p:cNvPr id="32" name="Grupo 31"/>
          <p:cNvGrpSpPr/>
          <p:nvPr/>
        </p:nvGrpSpPr>
        <p:grpSpPr>
          <a:xfrm flipV="1">
            <a:off x="6313921" y="5024190"/>
            <a:ext cx="1048832" cy="667449"/>
            <a:chOff x="6161503" y="2973937"/>
            <a:chExt cx="1463167" cy="890093"/>
          </a:xfrm>
        </p:grpSpPr>
        <p:pic>
          <p:nvPicPr>
            <p:cNvPr id="33" name="Imagen 32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1503" y="2973937"/>
              <a:ext cx="1463167" cy="890093"/>
            </a:xfrm>
            <a:prstGeom prst="rect">
              <a:avLst/>
            </a:prstGeom>
          </p:spPr>
        </p:pic>
        <p:pic>
          <p:nvPicPr>
            <p:cNvPr id="34" name="Imagen 33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93087" y="3193411"/>
              <a:ext cx="451143" cy="402371"/>
            </a:xfrm>
            <a:prstGeom prst="rect">
              <a:avLst/>
            </a:prstGeom>
          </p:spPr>
        </p:pic>
      </p:grpSp>
      <p:grpSp>
        <p:nvGrpSpPr>
          <p:cNvPr id="39" name="Grupo 38"/>
          <p:cNvGrpSpPr/>
          <p:nvPr/>
        </p:nvGrpSpPr>
        <p:grpSpPr>
          <a:xfrm>
            <a:off x="6262934" y="3101857"/>
            <a:ext cx="1020186" cy="630481"/>
            <a:chOff x="6161503" y="2973937"/>
            <a:chExt cx="1463167" cy="890093"/>
          </a:xfrm>
        </p:grpSpPr>
        <p:pic>
          <p:nvPicPr>
            <p:cNvPr id="40" name="Imagen 39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1503" y="2973937"/>
              <a:ext cx="1463167" cy="890093"/>
            </a:xfrm>
            <a:prstGeom prst="rect">
              <a:avLst/>
            </a:prstGeom>
          </p:spPr>
        </p:pic>
        <p:pic>
          <p:nvPicPr>
            <p:cNvPr id="41" name="Imagen 40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93087" y="3193411"/>
              <a:ext cx="451143" cy="402371"/>
            </a:xfrm>
            <a:prstGeom prst="rect">
              <a:avLst/>
            </a:prstGeom>
          </p:spPr>
        </p:pic>
      </p:grpSp>
      <p:grpSp>
        <p:nvGrpSpPr>
          <p:cNvPr id="42" name="Grupo 41"/>
          <p:cNvGrpSpPr/>
          <p:nvPr/>
        </p:nvGrpSpPr>
        <p:grpSpPr>
          <a:xfrm flipV="1">
            <a:off x="6313773" y="3673089"/>
            <a:ext cx="1048832" cy="667449"/>
            <a:chOff x="6161503" y="2973937"/>
            <a:chExt cx="1463167" cy="890093"/>
          </a:xfrm>
        </p:grpSpPr>
        <p:pic>
          <p:nvPicPr>
            <p:cNvPr id="43" name="Imagen 42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1503" y="2973937"/>
              <a:ext cx="1463167" cy="890093"/>
            </a:xfrm>
            <a:prstGeom prst="rect">
              <a:avLst/>
            </a:prstGeom>
          </p:spPr>
        </p:pic>
        <p:pic>
          <p:nvPicPr>
            <p:cNvPr id="44" name="Imagen 43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93087" y="3193411"/>
              <a:ext cx="451143" cy="402371"/>
            </a:xfrm>
            <a:prstGeom prst="rect">
              <a:avLst/>
            </a:prstGeom>
          </p:spPr>
        </p:pic>
      </p:grpSp>
      <p:sp>
        <p:nvSpPr>
          <p:cNvPr id="45" name="Rectángulo 44"/>
          <p:cNvSpPr/>
          <p:nvPr/>
        </p:nvSpPr>
        <p:spPr>
          <a:xfrm>
            <a:off x="7564282" y="1044690"/>
            <a:ext cx="1222421" cy="400110"/>
          </a:xfrm>
          <a:prstGeom prst="rect">
            <a:avLst/>
          </a:prstGeom>
          <a:solidFill>
            <a:srgbClr val="00B050"/>
          </a:solidFill>
          <a:ln w="28575">
            <a:noFill/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sk-SK" sz="2000" b="1" dirty="0">
                <a:solidFill>
                  <a:schemeClr val="bg1"/>
                </a:solidFill>
                <a:latin typeface="Fiba" charset="0"/>
                <a:ea typeface="Fiba" charset="0"/>
                <a:cs typeface="Fiba" charset="0"/>
              </a:rPr>
              <a:t>DOVOLENÉ</a:t>
            </a:r>
            <a:r>
              <a:rPr lang="es-ES" sz="2000" b="1" dirty="0">
                <a:solidFill>
                  <a:schemeClr val="bg1"/>
                </a:solidFill>
                <a:latin typeface="Fiba" charset="0"/>
                <a:ea typeface="Fiba" charset="0"/>
                <a:cs typeface="Fiba" charset="0"/>
              </a:rPr>
              <a:t> </a:t>
            </a:r>
            <a:endParaRPr lang="es-ES_tradnl" sz="2000" b="1" dirty="0">
              <a:solidFill>
                <a:schemeClr val="bg1"/>
              </a:solidFill>
              <a:latin typeface="Fiba" charset="0"/>
              <a:ea typeface="Fiba" charset="0"/>
              <a:cs typeface="Fiba" charset="0"/>
            </a:endParaRPr>
          </a:p>
        </p:txBody>
      </p:sp>
      <p:cxnSp>
        <p:nvCxnSpPr>
          <p:cNvPr id="46" name="Conector recto 45"/>
          <p:cNvCxnSpPr>
            <a:cxnSpLocks/>
          </p:cNvCxnSpPr>
          <p:nvPr/>
        </p:nvCxnSpPr>
        <p:spPr>
          <a:xfrm>
            <a:off x="7979546" y="3724325"/>
            <a:ext cx="912742" cy="10924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/>
          <p:cNvCxnSpPr>
            <a:cxnSpLocks/>
          </p:cNvCxnSpPr>
          <p:nvPr/>
        </p:nvCxnSpPr>
        <p:spPr>
          <a:xfrm flipH="1">
            <a:off x="8042803" y="3796131"/>
            <a:ext cx="732683" cy="11453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" name="Imagen 57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49146">
            <a:off x="1275599" y="3986128"/>
            <a:ext cx="316516" cy="316516"/>
          </a:xfrm>
          <a:prstGeom prst="rect">
            <a:avLst/>
          </a:prstGeom>
        </p:spPr>
      </p:pic>
      <p:sp>
        <p:nvSpPr>
          <p:cNvPr id="59" name="CuadroTexto 58"/>
          <p:cNvSpPr txBox="1"/>
          <p:nvPr/>
        </p:nvSpPr>
        <p:spPr>
          <a:xfrm>
            <a:off x="1059182" y="3574486"/>
            <a:ext cx="85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ALEBO</a:t>
            </a:r>
            <a:endParaRPr lang="es-ES_tradnl" b="1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0137" y="3399823"/>
            <a:ext cx="615688" cy="179079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01852" y="3564258"/>
            <a:ext cx="1347333" cy="713294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4346" y="3721411"/>
            <a:ext cx="420660" cy="365792"/>
          </a:xfrm>
          <a:prstGeom prst="rect">
            <a:avLst/>
          </a:prstGeom>
        </p:spPr>
      </p:pic>
      <p:sp>
        <p:nvSpPr>
          <p:cNvPr id="50" name="Rectángulo 9"/>
          <p:cNvSpPr/>
          <p:nvPr/>
        </p:nvSpPr>
        <p:spPr>
          <a:xfrm>
            <a:off x="13589" y="28819"/>
            <a:ext cx="8991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Fiba" panose="02010500040101020104" pitchFamily="2" charset="0"/>
              </a:rPr>
              <a:t>2d .  </a:t>
            </a:r>
            <a:r>
              <a:rPr lang="sk-SK" sz="3200" b="1" dirty="0">
                <a:latin typeface="Fiba" panose="02010500040101020104" pitchFamily="2" charset="0"/>
              </a:rPr>
              <a:t>VŠEOBECNÝ PRINCÍP - UKONČENIE DRIBLINGU A ZASTAVENIE V DRUHOM KROKU</a:t>
            </a:r>
            <a:r>
              <a:rPr lang="en-US" sz="3200" b="1" dirty="0">
                <a:latin typeface="Fiba"/>
                <a:cs typeface="Fiba"/>
              </a:rPr>
              <a:t> </a:t>
            </a:r>
          </a:p>
        </p:txBody>
      </p:sp>
      <p:sp>
        <p:nvSpPr>
          <p:cNvPr id="51" name="CuadroTexto 24"/>
          <p:cNvSpPr txBox="1"/>
          <p:nvPr/>
        </p:nvSpPr>
        <p:spPr>
          <a:xfrm>
            <a:off x="6545822" y="4263956"/>
            <a:ext cx="73729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/>
              <a:t>STOP </a:t>
            </a:r>
            <a:endParaRPr lang="es-ES_tradnl" b="1"/>
          </a:p>
        </p:txBody>
      </p:sp>
      <p:cxnSp>
        <p:nvCxnSpPr>
          <p:cNvPr id="8" name="Suora nuoliyhdysviiva 7"/>
          <p:cNvCxnSpPr/>
          <p:nvPr/>
        </p:nvCxnSpPr>
        <p:spPr>
          <a:xfrm>
            <a:off x="8903076" y="3874239"/>
            <a:ext cx="0" cy="8425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uora nuoliyhdysviiva 52"/>
          <p:cNvCxnSpPr/>
          <p:nvPr/>
        </p:nvCxnSpPr>
        <p:spPr>
          <a:xfrm>
            <a:off x="7460137" y="3974267"/>
            <a:ext cx="0" cy="842500"/>
          </a:xfrm>
          <a:prstGeom prst="straightConnector1">
            <a:avLst/>
          </a:prstGeom>
          <a:ln w="76200">
            <a:solidFill>
              <a:srgbClr val="00B050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4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6348" y="3858782"/>
            <a:ext cx="1345059" cy="712518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751687" y="2819768"/>
            <a:ext cx="1282202" cy="694526"/>
            <a:chOff x="791981" y="3270039"/>
            <a:chExt cx="1282202" cy="694526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1981" y="3270039"/>
              <a:ext cx="1282202" cy="694526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66697" y="3418984"/>
              <a:ext cx="335467" cy="335467"/>
            </a:xfrm>
            <a:prstGeom prst="rect">
              <a:avLst/>
            </a:prstGeom>
          </p:spPr>
        </p:pic>
      </p:grpSp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4549" y="3979826"/>
            <a:ext cx="436442" cy="393356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5933586" y="3384574"/>
            <a:ext cx="1463167" cy="890093"/>
            <a:chOff x="6161503" y="2973937"/>
            <a:chExt cx="1463167" cy="890093"/>
          </a:xfrm>
        </p:grpSpPr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61503" y="2973937"/>
              <a:ext cx="1463167" cy="890093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93087" y="3193411"/>
              <a:ext cx="451143" cy="402371"/>
            </a:xfrm>
            <a:prstGeom prst="rect">
              <a:avLst/>
            </a:prstGeom>
          </p:spPr>
        </p:pic>
      </p:grpSp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22364"/>
              </p:ext>
            </p:extLst>
          </p:nvPr>
        </p:nvGraphicFramePr>
        <p:xfrm>
          <a:off x="398323" y="1486101"/>
          <a:ext cx="8325711" cy="1336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1623">
                  <a:extLst>
                    <a:ext uri="{9D8B030D-6E8A-4147-A177-3AD203B41FA5}">
                      <a16:colId xmlns:a16="http://schemas.microsoft.com/office/drawing/2014/main" val="2527591348"/>
                    </a:ext>
                  </a:extLst>
                </a:gridCol>
                <a:gridCol w="3283992">
                  <a:extLst>
                    <a:ext uri="{9D8B030D-6E8A-4147-A177-3AD203B41FA5}">
                      <a16:colId xmlns:a16="http://schemas.microsoft.com/office/drawing/2014/main" val="1473037361"/>
                    </a:ext>
                  </a:extLst>
                </a:gridCol>
                <a:gridCol w="2830096">
                  <a:extLst>
                    <a:ext uri="{9D8B030D-6E8A-4147-A177-3AD203B41FA5}">
                      <a16:colId xmlns:a16="http://schemas.microsoft.com/office/drawing/2014/main" val="369028240"/>
                    </a:ext>
                  </a:extLst>
                </a:gridCol>
              </a:tblGrid>
              <a:tr h="506968">
                <a:tc>
                  <a:txBody>
                    <a:bodyPr/>
                    <a:lstStyle/>
                    <a:p>
                      <a:pPr algn="ctr"/>
                      <a:r>
                        <a:rPr lang="sk-SK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PRVÁ</a:t>
                      </a:r>
                      <a:r>
                        <a:rPr lang="es-ES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A</a:t>
                      </a:r>
                      <a:r>
                        <a:rPr lang="sk-SK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KCIA</a:t>
                      </a:r>
                      <a:endParaRPr lang="es-ES" b="0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  <a:p>
                      <a:pPr algn="ctr"/>
                      <a:r>
                        <a:rPr lang="es-ES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0</a:t>
                      </a:r>
                      <a:r>
                        <a:rPr lang="sk-SK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-</a:t>
                      </a:r>
                      <a:r>
                        <a:rPr lang="sk-SK" b="0" i="0" dirty="0" err="1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vý</a:t>
                      </a:r>
                      <a:r>
                        <a:rPr lang="sk-SK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</a:t>
                      </a:r>
                      <a:r>
                        <a:rPr lang="sk-SK" b="0" i="0" baseline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KROK</a:t>
                      </a:r>
                      <a:endParaRPr lang="es-ES_tradnl" b="0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</a:txBody>
                  <a:tcPr>
                    <a:solidFill>
                      <a:srgbClr val="8C0A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DRUHÁ AKCIA</a:t>
                      </a:r>
                      <a:endParaRPr lang="es-ES" b="0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  <a:p>
                      <a:pPr algn="ctr"/>
                      <a:r>
                        <a:rPr lang="es-ES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1</a:t>
                      </a:r>
                      <a:r>
                        <a:rPr lang="sk-SK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-</a:t>
                      </a:r>
                      <a:r>
                        <a:rPr lang="sk-SK" b="0" i="0" dirty="0" err="1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vý</a:t>
                      </a:r>
                      <a:r>
                        <a:rPr lang="sk-SK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KROK</a:t>
                      </a:r>
                      <a:endParaRPr lang="es-ES_tradnl" b="0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</a:txBody>
                  <a:tcPr>
                    <a:solidFill>
                      <a:srgbClr val="8C0A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TRETIA AKCIA</a:t>
                      </a:r>
                      <a:endParaRPr lang="es-ES" b="0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  <a:p>
                      <a:pPr algn="ctr"/>
                      <a:r>
                        <a:rPr lang="es-ES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2</a:t>
                      </a:r>
                      <a:r>
                        <a:rPr lang="sk-SK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-</a:t>
                      </a:r>
                      <a:r>
                        <a:rPr lang="sk-SK" b="0" i="0" dirty="0" err="1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hý</a:t>
                      </a:r>
                      <a:r>
                        <a:rPr lang="sk-SK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KROK</a:t>
                      </a:r>
                      <a:endParaRPr lang="es-ES_tradnl" b="0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</a:txBody>
                  <a:tcPr>
                    <a:solidFill>
                      <a:srgbClr val="8C0A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171508"/>
                  </a:ext>
                </a:extLst>
              </a:tr>
              <a:tr h="695999">
                <a:tc>
                  <a:txBody>
                    <a:bodyPr/>
                    <a:lstStyle/>
                    <a:p>
                      <a:pPr algn="ctr"/>
                      <a:r>
                        <a:rPr lang="sk-SK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HRÁČ NEZASTAVÍ</a:t>
                      </a:r>
                      <a:endParaRPr lang="es-ES_tradnl" b="0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b="0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ŽIADNA OBRÁTKOVÁ</a:t>
                      </a:r>
                      <a:endParaRPr lang="es-ES_tradnl" b="0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879190"/>
                  </a:ext>
                </a:extLst>
              </a:tr>
            </a:tbl>
          </a:graphicData>
        </a:graphic>
      </p:graphicFrame>
      <p:grpSp>
        <p:nvGrpSpPr>
          <p:cNvPr id="26" name="Grupo 25"/>
          <p:cNvGrpSpPr/>
          <p:nvPr/>
        </p:nvGrpSpPr>
        <p:grpSpPr>
          <a:xfrm flipV="1">
            <a:off x="5933586" y="4237591"/>
            <a:ext cx="1530030" cy="899212"/>
            <a:chOff x="6161503" y="2973937"/>
            <a:chExt cx="1463167" cy="890093"/>
          </a:xfrm>
        </p:grpSpPr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61503" y="2973937"/>
              <a:ext cx="1463167" cy="890093"/>
            </a:xfrm>
            <a:prstGeom prst="rect">
              <a:avLst/>
            </a:prstGeom>
          </p:spPr>
        </p:pic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93087" y="3193411"/>
              <a:ext cx="451143" cy="402371"/>
            </a:xfrm>
            <a:prstGeom prst="rect">
              <a:avLst/>
            </a:prstGeom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8601" y="4512709"/>
            <a:ext cx="451143" cy="402371"/>
          </a:xfrm>
          <a:prstGeom prst="rect">
            <a:avLst/>
          </a:prstGeom>
        </p:spPr>
      </p:pic>
      <p:cxnSp>
        <p:nvCxnSpPr>
          <p:cNvPr id="29" name="Conector recto 28"/>
          <p:cNvCxnSpPr>
            <a:cxnSpLocks/>
          </p:cNvCxnSpPr>
          <p:nvPr/>
        </p:nvCxnSpPr>
        <p:spPr>
          <a:xfrm>
            <a:off x="2614339" y="2572306"/>
            <a:ext cx="55320" cy="3748115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Imagen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1221" y="4146322"/>
            <a:ext cx="413046" cy="431626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1179823" y="3774684"/>
            <a:ext cx="6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/>
              <a:t>OR</a:t>
            </a:r>
            <a:endParaRPr lang="es-ES_tradnl" b="1" dirty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605356">
            <a:off x="7975316" y="3186189"/>
            <a:ext cx="664114" cy="1232376"/>
          </a:xfrm>
          <a:prstGeom prst="rect">
            <a:avLst/>
          </a:prstGeom>
        </p:spPr>
      </p:pic>
      <p:sp>
        <p:nvSpPr>
          <p:cNvPr id="30" name="Rectángulo 29"/>
          <p:cNvSpPr/>
          <p:nvPr/>
        </p:nvSpPr>
        <p:spPr>
          <a:xfrm>
            <a:off x="7170361" y="955493"/>
            <a:ext cx="1616342" cy="400110"/>
          </a:xfrm>
          <a:prstGeom prst="rect">
            <a:avLst/>
          </a:prstGeom>
          <a:solidFill>
            <a:srgbClr val="FF0000"/>
          </a:solidFill>
          <a:ln w="28575">
            <a:noFill/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sk-SK" sz="2000" b="1" dirty="0">
                <a:solidFill>
                  <a:schemeClr val="bg1"/>
                </a:solidFill>
                <a:latin typeface="Fiba" charset="0"/>
                <a:ea typeface="Fiba" charset="0"/>
                <a:cs typeface="Fiba" charset="0"/>
              </a:rPr>
              <a:t>NEDOVOLENÉ</a:t>
            </a:r>
            <a:r>
              <a:rPr lang="es-ES" sz="2000" b="1" dirty="0">
                <a:solidFill>
                  <a:schemeClr val="bg1"/>
                </a:solidFill>
                <a:latin typeface="Fiba" charset="0"/>
                <a:ea typeface="Fiba" charset="0"/>
                <a:cs typeface="Fiba" charset="0"/>
              </a:rPr>
              <a:t> </a:t>
            </a:r>
            <a:endParaRPr lang="es-ES_tradnl" sz="2000" b="1" dirty="0">
              <a:solidFill>
                <a:schemeClr val="bg1"/>
              </a:solidFill>
              <a:latin typeface="Fiba" charset="0"/>
              <a:ea typeface="Fiba" charset="0"/>
              <a:cs typeface="Fiba" charset="0"/>
            </a:endParaRPr>
          </a:p>
        </p:txBody>
      </p:sp>
      <p:cxnSp>
        <p:nvCxnSpPr>
          <p:cNvPr id="31" name="Conector recto 30"/>
          <p:cNvCxnSpPr>
            <a:cxnSpLocks/>
          </p:cNvCxnSpPr>
          <p:nvPr/>
        </p:nvCxnSpPr>
        <p:spPr>
          <a:xfrm>
            <a:off x="7603425" y="3022860"/>
            <a:ext cx="1144134" cy="13547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>
            <a:cxnSpLocks/>
          </p:cNvCxnSpPr>
          <p:nvPr/>
        </p:nvCxnSpPr>
        <p:spPr>
          <a:xfrm flipH="1">
            <a:off x="7672460" y="3086200"/>
            <a:ext cx="942745" cy="12913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Imagen 3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036" y="4982567"/>
            <a:ext cx="1254822" cy="679695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55741">
            <a:off x="1384861" y="5414539"/>
            <a:ext cx="553529" cy="1162411"/>
          </a:xfrm>
          <a:prstGeom prst="rect">
            <a:avLst/>
          </a:prstGeom>
        </p:spPr>
      </p:pic>
      <p:sp>
        <p:nvSpPr>
          <p:cNvPr id="38" name="CuadroTexto 37"/>
          <p:cNvSpPr txBox="1"/>
          <p:nvPr/>
        </p:nvSpPr>
        <p:spPr>
          <a:xfrm>
            <a:off x="1159595" y="4671328"/>
            <a:ext cx="6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/>
              <a:t>OR</a:t>
            </a:r>
            <a:endParaRPr lang="es-ES_tradnl" b="1"/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8395" y="5074840"/>
            <a:ext cx="386465" cy="403849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7838" y="5740607"/>
            <a:ext cx="386465" cy="403849"/>
          </a:xfrm>
          <a:prstGeom prst="rect">
            <a:avLst/>
          </a:prstGeom>
        </p:spPr>
      </p:pic>
      <p:sp>
        <p:nvSpPr>
          <p:cNvPr id="46" name="Rectángulo 45"/>
          <p:cNvSpPr/>
          <p:nvPr/>
        </p:nvSpPr>
        <p:spPr>
          <a:xfrm>
            <a:off x="2680321" y="5465479"/>
            <a:ext cx="6451997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8C0A32"/>
            </a:solidFill>
            <a:prstDash val="sysDash"/>
          </a:ln>
        </p:spPr>
        <p:txBody>
          <a:bodyPr wrap="square">
            <a:spAutoFit/>
          </a:bodyPr>
          <a:lstStyle/>
          <a:p>
            <a:pPr marL="88900" lvl="1"/>
            <a:r>
              <a:rPr lang="sk-SK" altLang="es-ES_tradnl" sz="1600" dirty="0">
                <a:latin typeface="Univers 57 Condensed" charset="0"/>
                <a:ea typeface="Univers 57 Condensed" charset="0"/>
                <a:cs typeface="Univers 57 Condensed" charset="0"/>
              </a:rPr>
              <a:t>Ak sa hráč odrazí z jednej nohy v prvom kroku, v druhom kroku môže dopadnúť na obe nohy súčasne, následne </a:t>
            </a:r>
            <a:r>
              <a:rPr lang="sk-SK" altLang="es-ES_tradnl" sz="1600" b="1" dirty="0">
                <a:latin typeface="Univers 57 Condensed" charset="0"/>
                <a:ea typeface="Univers 57 Condensed" charset="0"/>
                <a:cs typeface="Univers 57 Condensed" charset="0"/>
              </a:rPr>
              <a:t>žiadna z nôh nemôže byť </a:t>
            </a:r>
            <a:r>
              <a:rPr lang="sk-SK" altLang="es-ES_tradnl" sz="1600" b="1" dirty="0" err="1">
                <a:latin typeface="Univers 57 Condensed" charset="0"/>
                <a:ea typeface="Univers 57 Condensed" charset="0"/>
                <a:cs typeface="Univers 57 Condensed" charset="0"/>
              </a:rPr>
              <a:t>obrátková</a:t>
            </a:r>
            <a:r>
              <a:rPr lang="sk-SK" altLang="es-ES_tradnl" sz="1600" b="1" dirty="0">
                <a:latin typeface="Univers 57 Condensed" charset="0"/>
                <a:ea typeface="Univers 57 Condensed" charset="0"/>
                <a:cs typeface="Univers 57 Condensed" charset="0"/>
              </a:rPr>
              <a:t>  </a:t>
            </a:r>
            <a:r>
              <a:rPr lang="sk-SK" altLang="es-ES_tradnl" sz="1600" dirty="0">
                <a:latin typeface="Univers 57 Condensed" charset="0"/>
                <a:ea typeface="Univers 57 Condensed" charset="0"/>
                <a:cs typeface="Univers 57 Condensed" charset="0"/>
              </a:rPr>
              <a:t>Ak potom zdvihne jednu alebo obe, lopta musí opustiť jeho ruku (y) </a:t>
            </a:r>
            <a:r>
              <a:rPr lang="sk-SK" altLang="es-ES_tradnl" sz="1600" b="1" dirty="0">
                <a:latin typeface="Univers 57 Condensed" charset="0"/>
                <a:ea typeface="Univers 57 Condensed" charset="0"/>
                <a:cs typeface="Univers 57 Condensed" charset="0"/>
              </a:rPr>
              <a:t>skôr ako sa opäť dotkne nohou alebo nohami podlahy.</a:t>
            </a:r>
            <a:endParaRPr lang="en-GB" altLang="es-ES_tradnl" sz="1600" b="1" dirty="0">
              <a:latin typeface="Univers 57 Condensed" charset="0"/>
              <a:ea typeface="Univers 57 Condensed" charset="0"/>
              <a:cs typeface="Univers 57 Condensed" charset="0"/>
            </a:endParaRPr>
          </a:p>
        </p:txBody>
      </p:sp>
      <p:sp>
        <p:nvSpPr>
          <p:cNvPr id="34" name="Rectángulo 9"/>
          <p:cNvSpPr/>
          <p:nvPr/>
        </p:nvSpPr>
        <p:spPr>
          <a:xfrm>
            <a:off x="15819" y="77806"/>
            <a:ext cx="89264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Fiba" panose="02010500040101020104" pitchFamily="2" charset="0"/>
              </a:rPr>
              <a:t>2d.  </a:t>
            </a:r>
            <a:r>
              <a:rPr lang="sk-SK" sz="3200" b="1" dirty="0">
                <a:latin typeface="Fiba" panose="02010500040101020104" pitchFamily="2" charset="0"/>
              </a:rPr>
              <a:t>VŠEOBECNÝ PRINCÍP / UKONČENIE DRIBLINGU A ZASTAVENIE V DRUHOM KROKU</a:t>
            </a:r>
            <a:r>
              <a:rPr lang="en-US" sz="3200" b="1" dirty="0">
                <a:latin typeface="Fiba"/>
                <a:cs typeface="Fiba"/>
              </a:rPr>
              <a:t> </a:t>
            </a:r>
          </a:p>
        </p:txBody>
      </p:sp>
      <p:pic>
        <p:nvPicPr>
          <p:cNvPr id="35" name="Imagen 47"/>
          <p:cNvPicPr>
            <a:picLocks noChangeAspect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78041" flipH="1">
            <a:off x="1111731" y="2937518"/>
            <a:ext cx="635506" cy="133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058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 flipV="1">
            <a:off x="3128856" y="3607427"/>
            <a:ext cx="1412473" cy="767945"/>
            <a:chOff x="3474420" y="3724901"/>
            <a:chExt cx="1412473" cy="748229"/>
          </a:xfrm>
        </p:grpSpPr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4420" y="3724901"/>
              <a:ext cx="1412473" cy="748229"/>
            </a:xfrm>
            <a:prstGeom prst="rect">
              <a:avLst/>
            </a:prstGeom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4237701" y="3920535"/>
              <a:ext cx="420660" cy="295321"/>
            </a:xfrm>
            <a:prstGeom prst="rect">
              <a:avLst/>
            </a:prstGeom>
          </p:spPr>
        </p:pic>
      </p:grpSp>
      <p:pic>
        <p:nvPicPr>
          <p:cNvPr id="19" name="Imagen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605356" flipH="1">
            <a:off x="946714" y="3927319"/>
            <a:ext cx="653150" cy="1395604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570184" y="3644137"/>
            <a:ext cx="1419160" cy="694526"/>
            <a:chOff x="791981" y="3270039"/>
            <a:chExt cx="1282202" cy="694526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1981" y="3270039"/>
              <a:ext cx="1282202" cy="694526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66697" y="3418984"/>
              <a:ext cx="335467" cy="335467"/>
            </a:xfrm>
            <a:prstGeom prst="rect">
              <a:avLst/>
            </a:prstGeom>
          </p:spPr>
        </p:pic>
      </p:grpSp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774255"/>
              </p:ext>
            </p:extLst>
          </p:nvPr>
        </p:nvGraphicFramePr>
        <p:xfrm>
          <a:off x="288155" y="1751216"/>
          <a:ext cx="8388380" cy="1038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688">
                  <a:extLst>
                    <a:ext uri="{9D8B030D-6E8A-4147-A177-3AD203B41FA5}">
                      <a16:colId xmlns:a16="http://schemas.microsoft.com/office/drawing/2014/main" val="2527591348"/>
                    </a:ext>
                  </a:extLst>
                </a:gridCol>
                <a:gridCol w="4041451">
                  <a:extLst>
                    <a:ext uri="{9D8B030D-6E8A-4147-A177-3AD203B41FA5}">
                      <a16:colId xmlns:a16="http://schemas.microsoft.com/office/drawing/2014/main" val="1473037361"/>
                    </a:ext>
                  </a:extLst>
                </a:gridCol>
                <a:gridCol w="2606241">
                  <a:extLst>
                    <a:ext uri="{9D8B030D-6E8A-4147-A177-3AD203B41FA5}">
                      <a16:colId xmlns:a16="http://schemas.microsoft.com/office/drawing/2014/main" val="369028240"/>
                    </a:ext>
                  </a:extLst>
                </a:gridCol>
              </a:tblGrid>
              <a:tr h="565168">
                <a:tc>
                  <a:txBody>
                    <a:bodyPr/>
                    <a:lstStyle/>
                    <a:p>
                      <a:pPr algn="ctr"/>
                      <a:r>
                        <a:rPr lang="sk-SK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PRVÁ </a:t>
                      </a:r>
                      <a:r>
                        <a:rPr lang="es-ES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A</a:t>
                      </a:r>
                      <a:r>
                        <a:rPr lang="sk-SK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KCIA</a:t>
                      </a:r>
                      <a:endParaRPr lang="es-ES" b="0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  <a:p>
                      <a:pPr algn="ctr"/>
                      <a:r>
                        <a:rPr lang="es-ES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0</a:t>
                      </a:r>
                      <a:r>
                        <a:rPr lang="sk-SK" b="0" i="0" baseline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-</a:t>
                      </a:r>
                      <a:r>
                        <a:rPr lang="sk-SK" b="0" i="0" baseline="0" dirty="0" err="1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vý</a:t>
                      </a:r>
                      <a:r>
                        <a:rPr lang="sk-SK" b="0" i="0" baseline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krok</a:t>
                      </a:r>
                      <a:endParaRPr lang="es-ES_tradnl" b="0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</a:txBody>
                  <a:tcPr>
                    <a:solidFill>
                      <a:srgbClr val="8C0A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DRUHÁ AKCIA</a:t>
                      </a:r>
                      <a:endParaRPr lang="es-ES" b="0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  <a:p>
                      <a:pPr algn="ctr"/>
                      <a:r>
                        <a:rPr lang="es-ES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1</a:t>
                      </a:r>
                      <a:r>
                        <a:rPr lang="sk-SK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-</a:t>
                      </a:r>
                      <a:r>
                        <a:rPr lang="sk-SK" b="0" i="0" dirty="0" err="1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vý</a:t>
                      </a:r>
                      <a:r>
                        <a:rPr lang="sk-SK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KROK</a:t>
                      </a:r>
                      <a:endParaRPr lang="es-ES_tradnl" b="0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</a:txBody>
                  <a:tcPr>
                    <a:solidFill>
                      <a:srgbClr val="8C0A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TRETIA AKCIA</a:t>
                      </a:r>
                      <a:endParaRPr lang="es-ES" b="0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  <a:p>
                      <a:pPr algn="ctr"/>
                      <a:r>
                        <a:rPr lang="es-ES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2</a:t>
                      </a:r>
                      <a:r>
                        <a:rPr lang="sk-SK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-</a:t>
                      </a:r>
                      <a:r>
                        <a:rPr lang="sk-SK" b="0" i="0" dirty="0" err="1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hý</a:t>
                      </a:r>
                      <a:r>
                        <a:rPr lang="sk-SK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KROK</a:t>
                      </a:r>
                      <a:r>
                        <a:rPr lang="es-ES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 </a:t>
                      </a:r>
                      <a:endParaRPr lang="es-ES_tradnl" b="0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</a:txBody>
                  <a:tcPr>
                    <a:solidFill>
                      <a:srgbClr val="8C0A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171508"/>
                  </a:ext>
                </a:extLst>
              </a:tr>
              <a:tr h="398593">
                <a:tc>
                  <a:txBody>
                    <a:bodyPr/>
                    <a:lstStyle/>
                    <a:p>
                      <a:pPr algn="ctr"/>
                      <a:r>
                        <a:rPr lang="es-ES" b="0" i="0" dirty="0">
                          <a:latin typeface="Univers 57 Condensed" charset="0"/>
                          <a:ea typeface="Univers 57 Condensed" charset="0"/>
                          <a:cs typeface="Univers 57 Condensed" charset="0"/>
                        </a:rPr>
                        <a:t>NO STOP </a:t>
                      </a:r>
                      <a:endParaRPr lang="es-ES_tradnl" b="0" i="0" dirty="0"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_tradnl" altLang="es-ES_tradn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nivers 57 Condensed" charset="0"/>
                        <a:ea typeface="Univers 57 Condensed" charset="0"/>
                        <a:cs typeface="Univers 57 Condensed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879190"/>
                  </a:ext>
                </a:extLst>
              </a:tr>
            </a:tbl>
          </a:graphicData>
        </a:graphic>
      </p:graphicFrame>
      <p:cxnSp>
        <p:nvCxnSpPr>
          <p:cNvPr id="29" name="Conector recto 28"/>
          <p:cNvCxnSpPr>
            <a:cxnSpLocks/>
          </p:cNvCxnSpPr>
          <p:nvPr/>
        </p:nvCxnSpPr>
        <p:spPr>
          <a:xfrm flipH="1">
            <a:off x="2029923" y="3257438"/>
            <a:ext cx="3939" cy="235076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>
            <a:cxnSpLocks/>
          </p:cNvCxnSpPr>
          <p:nvPr/>
        </p:nvCxnSpPr>
        <p:spPr>
          <a:xfrm>
            <a:off x="3107586" y="3108998"/>
            <a:ext cx="1481785" cy="16577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>
            <a:cxnSpLocks/>
          </p:cNvCxnSpPr>
          <p:nvPr/>
        </p:nvCxnSpPr>
        <p:spPr>
          <a:xfrm flipH="1">
            <a:off x="3295381" y="3133660"/>
            <a:ext cx="1291267" cy="16543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477048" y="5607893"/>
            <a:ext cx="819948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8C0A32"/>
            </a:solidFill>
            <a:prstDash val="sysDash"/>
          </a:ln>
        </p:spPr>
        <p:txBody>
          <a:bodyPr wrap="square">
            <a:spAutoFit/>
          </a:bodyPr>
          <a:lstStyle/>
          <a:p>
            <a:pPr marL="88900" lvl="1"/>
            <a:r>
              <a:rPr lang="sk-SK" altLang="es-ES_tradnl" sz="1600" dirty="0">
                <a:latin typeface="Univers 57 Condensed" charset="0"/>
                <a:ea typeface="Univers 57 Condensed" charset="0"/>
                <a:cs typeface="Univers 57 Condensed" charset="0"/>
              </a:rPr>
              <a:t>Po skončení </a:t>
            </a:r>
            <a:r>
              <a:rPr lang="sk-SK" altLang="es-ES_tradnl" sz="1600" dirty="0" err="1">
                <a:latin typeface="Univers 57 Condensed" charset="0"/>
                <a:ea typeface="Univers 57 Condensed" charset="0"/>
                <a:cs typeface="Univers 57 Condensed" charset="0"/>
              </a:rPr>
              <a:t>driblingu</a:t>
            </a:r>
            <a:r>
              <a:rPr lang="sk-SK" altLang="es-ES_tradnl" sz="1600" dirty="0">
                <a:latin typeface="Univers 57 Condensed" charset="0"/>
                <a:ea typeface="Univers 57 Condensed" charset="0"/>
                <a:cs typeface="Univers 57 Condensed" charset="0"/>
              </a:rPr>
              <a:t> a zisku lopty pod kontrolu, hráč sa nesmie následne po sebe dotknúť podlahy tou istou nohou.</a:t>
            </a:r>
            <a:endParaRPr lang="en-GB" altLang="es-ES_tradnl" sz="1600" dirty="0">
              <a:latin typeface="Univers 57 Condensed" charset="0"/>
              <a:ea typeface="Univers 57 Condensed" charset="0"/>
              <a:cs typeface="Univers 57 Condensed" charset="0"/>
            </a:endParaRPr>
          </a:p>
        </p:txBody>
      </p:sp>
      <p:grpSp>
        <p:nvGrpSpPr>
          <p:cNvPr id="20" name="Grupo 19"/>
          <p:cNvGrpSpPr/>
          <p:nvPr/>
        </p:nvGrpSpPr>
        <p:grpSpPr>
          <a:xfrm flipV="1">
            <a:off x="6327508" y="4213743"/>
            <a:ext cx="1530030" cy="899212"/>
            <a:chOff x="6161503" y="2973937"/>
            <a:chExt cx="1463167" cy="890093"/>
          </a:xfrm>
        </p:grpSpPr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61503" y="2973937"/>
              <a:ext cx="1463167" cy="89009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V="1">
              <a:off x="6931934" y="3217799"/>
              <a:ext cx="451143" cy="40237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2" name="Rectángulo 5"/>
          <p:cNvSpPr/>
          <p:nvPr/>
        </p:nvSpPr>
        <p:spPr>
          <a:xfrm>
            <a:off x="830943" y="2913420"/>
            <a:ext cx="85300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8C0A32"/>
            </a:solidFill>
            <a:prstDash val="sysDash"/>
          </a:ln>
        </p:spPr>
        <p:txBody>
          <a:bodyPr wrap="square">
            <a:spAutoFit/>
          </a:bodyPr>
          <a:lstStyle/>
          <a:p>
            <a:pPr marL="176213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1525" algn="ctr"/>
              </a:tabLst>
            </a:pPr>
            <a:r>
              <a:rPr lang="sk-SK" altLang="es-ES_tradnl" dirty="0">
                <a:latin typeface="Fiba" charset="0"/>
                <a:ea typeface="Fiba" charset="0"/>
                <a:cs typeface="Fiba" charset="0"/>
              </a:rPr>
              <a:t>ĽAVÁ</a:t>
            </a:r>
            <a:endParaRPr lang="es-ES_tradnl" altLang="es-ES_tradnl" dirty="0">
              <a:latin typeface="Fiba" charset="0"/>
              <a:ea typeface="Fiba" charset="0"/>
              <a:cs typeface="Fiba" charset="0"/>
            </a:endParaRPr>
          </a:p>
        </p:txBody>
      </p:sp>
      <p:sp>
        <p:nvSpPr>
          <p:cNvPr id="23" name="Rectángulo 5"/>
          <p:cNvSpPr/>
          <p:nvPr/>
        </p:nvSpPr>
        <p:spPr>
          <a:xfrm>
            <a:off x="3490781" y="2882598"/>
            <a:ext cx="85300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8C0A32"/>
            </a:solidFill>
            <a:prstDash val="sysDash"/>
          </a:ln>
        </p:spPr>
        <p:txBody>
          <a:bodyPr wrap="square">
            <a:spAutoFit/>
          </a:bodyPr>
          <a:lstStyle/>
          <a:p>
            <a:pPr marL="176213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1525" algn="ctr"/>
              </a:tabLst>
            </a:pPr>
            <a:r>
              <a:rPr lang="sk-SK" altLang="es-ES_tradnl" dirty="0">
                <a:latin typeface="Fiba" charset="0"/>
                <a:ea typeface="Fiba" charset="0"/>
                <a:cs typeface="Fiba" charset="0"/>
              </a:rPr>
              <a:t>ĽAVÁ</a:t>
            </a:r>
            <a:endParaRPr lang="es-ES_tradnl" altLang="es-ES_tradnl" dirty="0">
              <a:latin typeface="Fiba" charset="0"/>
              <a:ea typeface="Fiba" charset="0"/>
              <a:cs typeface="Fiba" charset="0"/>
            </a:endParaRPr>
          </a:p>
        </p:txBody>
      </p:sp>
      <p:sp>
        <p:nvSpPr>
          <p:cNvPr id="30" name="Rectángulo 9"/>
          <p:cNvSpPr/>
          <p:nvPr/>
        </p:nvSpPr>
        <p:spPr>
          <a:xfrm>
            <a:off x="0" y="47769"/>
            <a:ext cx="89777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Fiba" panose="02010500040101020104" pitchFamily="2" charset="0"/>
              </a:rPr>
              <a:t>2E. </a:t>
            </a:r>
            <a:r>
              <a:rPr lang="sk-SK" sz="3200" b="1" dirty="0">
                <a:latin typeface="Fiba" panose="02010500040101020104" pitchFamily="2" charset="0"/>
              </a:rPr>
              <a:t>VŠEOBECNÝ PRINCÍP – NÁSLEDNÝ POHYB TOU ISTOU NOHOU</a:t>
            </a:r>
            <a:r>
              <a:rPr lang="en-GB" sz="3200" b="1" dirty="0">
                <a:latin typeface="Fiba" panose="02010500040101020104" pitchFamily="2" charset="0"/>
              </a:rPr>
              <a:t> </a:t>
            </a:r>
          </a:p>
          <a:p>
            <a:pPr algn="l"/>
            <a:endParaRPr lang="en-US" sz="2400" b="1" dirty="0">
              <a:latin typeface="Fiba"/>
              <a:cs typeface="Fiba"/>
            </a:endParaRPr>
          </a:p>
        </p:txBody>
      </p:sp>
      <p:sp>
        <p:nvSpPr>
          <p:cNvPr id="31" name="Rectángulo 29"/>
          <p:cNvSpPr/>
          <p:nvPr/>
        </p:nvSpPr>
        <p:spPr>
          <a:xfrm>
            <a:off x="7133146" y="955493"/>
            <a:ext cx="1653557" cy="400110"/>
          </a:xfrm>
          <a:prstGeom prst="rect">
            <a:avLst/>
          </a:prstGeom>
          <a:solidFill>
            <a:srgbClr val="FF0000"/>
          </a:solidFill>
          <a:ln w="28575">
            <a:noFill/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sk-SK" sz="2000" b="1" dirty="0">
                <a:solidFill>
                  <a:schemeClr val="bg1"/>
                </a:solidFill>
                <a:latin typeface="Fiba" charset="0"/>
                <a:ea typeface="Fiba" charset="0"/>
                <a:cs typeface="Fiba" charset="0"/>
              </a:rPr>
              <a:t>NEDOVOLENÉ</a:t>
            </a:r>
            <a:r>
              <a:rPr lang="es-ES" sz="2000" b="1" dirty="0">
                <a:solidFill>
                  <a:schemeClr val="bg1"/>
                </a:solidFill>
                <a:latin typeface="Fiba" charset="0"/>
                <a:ea typeface="Fiba" charset="0"/>
                <a:cs typeface="Fiba" charset="0"/>
              </a:rPr>
              <a:t> </a:t>
            </a:r>
            <a:endParaRPr lang="es-ES_tradnl" sz="2000" b="1" dirty="0">
              <a:solidFill>
                <a:schemeClr val="bg1"/>
              </a:solidFill>
              <a:latin typeface="Fiba" charset="0"/>
              <a:ea typeface="Fiba" charset="0"/>
              <a:cs typeface="Fib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9016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68" y="2823036"/>
            <a:ext cx="1922075" cy="2761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8048" y="2823036"/>
            <a:ext cx="1688668" cy="2761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571" y="2823036"/>
            <a:ext cx="1946965" cy="2761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987" y="2823036"/>
            <a:ext cx="1651000" cy="2761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Elipse 15"/>
          <p:cNvSpPr/>
          <p:nvPr/>
        </p:nvSpPr>
        <p:spPr>
          <a:xfrm>
            <a:off x="1584226" y="4936989"/>
            <a:ext cx="494169" cy="488995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noFill/>
            </a:endParaRPr>
          </a:p>
        </p:txBody>
      </p:sp>
      <p:sp>
        <p:nvSpPr>
          <p:cNvPr id="30" name="Elipse 15"/>
          <p:cNvSpPr/>
          <p:nvPr/>
        </p:nvSpPr>
        <p:spPr>
          <a:xfrm>
            <a:off x="4996661" y="5076137"/>
            <a:ext cx="494169" cy="488995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noFill/>
            </a:endParaRPr>
          </a:p>
        </p:txBody>
      </p:sp>
      <p:sp>
        <p:nvSpPr>
          <p:cNvPr id="10" name="Rectángulo 7"/>
          <p:cNvSpPr/>
          <p:nvPr/>
        </p:nvSpPr>
        <p:spPr>
          <a:xfrm>
            <a:off x="7162800" y="1044690"/>
            <a:ext cx="1623903" cy="400110"/>
          </a:xfrm>
          <a:prstGeom prst="rect">
            <a:avLst/>
          </a:prstGeom>
          <a:solidFill>
            <a:srgbClr val="FF0000"/>
          </a:solidFill>
          <a:ln w="28575">
            <a:noFill/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sk-SK" sz="2000" b="1" dirty="0">
                <a:solidFill>
                  <a:schemeClr val="bg1"/>
                </a:solidFill>
                <a:latin typeface="Fiba" charset="0"/>
                <a:ea typeface="Fiba" charset="0"/>
                <a:cs typeface="Fiba" charset="0"/>
              </a:rPr>
              <a:t>NEDOVOLENÉ</a:t>
            </a:r>
            <a:r>
              <a:rPr lang="es-ES" sz="2000" b="1" dirty="0">
                <a:solidFill>
                  <a:schemeClr val="bg1"/>
                </a:solidFill>
                <a:latin typeface="Fiba" charset="0"/>
                <a:ea typeface="Fiba" charset="0"/>
                <a:cs typeface="Fiba" charset="0"/>
              </a:rPr>
              <a:t> </a:t>
            </a:r>
            <a:endParaRPr lang="es-ES_tradnl" sz="2000" b="1" dirty="0">
              <a:solidFill>
                <a:schemeClr val="bg1"/>
              </a:solidFill>
              <a:latin typeface="Fiba" charset="0"/>
              <a:ea typeface="Fiba" charset="0"/>
              <a:cs typeface="Fiba" charset="0"/>
            </a:endParaRPr>
          </a:p>
        </p:txBody>
      </p:sp>
      <p:sp>
        <p:nvSpPr>
          <p:cNvPr id="11" name="Rectángulo 1"/>
          <p:cNvSpPr/>
          <p:nvPr/>
        </p:nvSpPr>
        <p:spPr>
          <a:xfrm>
            <a:off x="695297" y="2229215"/>
            <a:ext cx="3943480" cy="620772"/>
          </a:xfrm>
          <a:prstGeom prst="rect">
            <a:avLst/>
          </a:prstGeom>
          <a:solidFill>
            <a:srgbClr val="8C0A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latin typeface="Univers 57 Condensed" charset="0"/>
                <a:ea typeface="Univers 57 Condensed" charset="0"/>
                <a:cs typeface="Univers 57 Condensed" charset="0"/>
              </a:rPr>
              <a:t>PRVÁ AKCIA</a:t>
            </a:r>
            <a:r>
              <a:rPr lang="es-ES" dirty="0">
                <a:latin typeface="Univers 57 Condensed" charset="0"/>
                <a:ea typeface="Univers 57 Condensed" charset="0"/>
                <a:cs typeface="Univers 57 Condensed" charset="0"/>
              </a:rPr>
              <a:t> – </a:t>
            </a:r>
            <a:r>
              <a:rPr lang="sk-SK" dirty="0">
                <a:latin typeface="Univers 57 Condensed" charset="0"/>
                <a:ea typeface="Univers 57 Condensed" charset="0"/>
                <a:cs typeface="Univers 57 Condensed" charset="0"/>
              </a:rPr>
              <a:t>0-vý KROK</a:t>
            </a:r>
            <a:endParaRPr lang="es-ES" dirty="0">
              <a:latin typeface="Univers 57 Condensed" charset="0"/>
              <a:ea typeface="Univers 57 Condensed" charset="0"/>
              <a:cs typeface="Univers 57 Condensed" charset="0"/>
            </a:endParaRPr>
          </a:p>
          <a:p>
            <a:pPr algn="ctr"/>
            <a:r>
              <a:rPr lang="sk-SK" dirty="0">
                <a:latin typeface="Univers 57 Condensed" charset="0"/>
                <a:ea typeface="Univers 57 Condensed" charset="0"/>
                <a:cs typeface="Univers 57 Condensed" charset="0"/>
              </a:rPr>
              <a:t>PRAVÁ</a:t>
            </a:r>
            <a:endParaRPr lang="es-ES_tradnl" dirty="0">
              <a:latin typeface="Univers 57 Condensed" charset="0"/>
              <a:ea typeface="Univers 57 Condensed" charset="0"/>
              <a:cs typeface="Univers 57 Condensed" charset="0"/>
            </a:endParaRPr>
          </a:p>
        </p:txBody>
      </p:sp>
      <p:sp>
        <p:nvSpPr>
          <p:cNvPr id="12" name="Rectángulo 7"/>
          <p:cNvSpPr/>
          <p:nvPr/>
        </p:nvSpPr>
        <p:spPr>
          <a:xfrm>
            <a:off x="4797806" y="2209395"/>
            <a:ext cx="3339325" cy="613641"/>
          </a:xfrm>
          <a:prstGeom prst="rect">
            <a:avLst/>
          </a:prstGeom>
          <a:solidFill>
            <a:srgbClr val="8C0A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latin typeface="Univers 57 Condensed" charset="0"/>
                <a:ea typeface="Univers 57 Condensed" charset="0"/>
                <a:cs typeface="Univers 57 Condensed" charset="0"/>
              </a:rPr>
              <a:t>DRUHÁ</a:t>
            </a:r>
            <a:r>
              <a:rPr lang="es-ES" dirty="0">
                <a:latin typeface="Univers 57 Condensed" charset="0"/>
                <a:ea typeface="Univers 57 Condensed" charset="0"/>
                <a:cs typeface="Univers 57 Condensed" charset="0"/>
              </a:rPr>
              <a:t> A</a:t>
            </a:r>
            <a:r>
              <a:rPr lang="sk-SK" dirty="0">
                <a:latin typeface="Univers 57 Condensed" charset="0"/>
                <a:ea typeface="Univers 57 Condensed" charset="0"/>
                <a:cs typeface="Univers 57 Condensed" charset="0"/>
              </a:rPr>
              <a:t>KCIA</a:t>
            </a:r>
            <a:r>
              <a:rPr lang="es-ES" dirty="0">
                <a:latin typeface="Univers 57 Condensed" charset="0"/>
                <a:ea typeface="Univers 57 Condensed" charset="0"/>
                <a:cs typeface="Univers 57 Condensed" charset="0"/>
              </a:rPr>
              <a:t> – </a:t>
            </a:r>
            <a:r>
              <a:rPr lang="sk-SK" dirty="0">
                <a:latin typeface="Univers 57 Condensed" charset="0"/>
                <a:ea typeface="Univers 57 Condensed" charset="0"/>
                <a:cs typeface="Univers 57 Condensed" charset="0"/>
              </a:rPr>
              <a:t>1-vý KROK</a:t>
            </a:r>
            <a:r>
              <a:rPr lang="es-ES" dirty="0">
                <a:latin typeface="Univers 57 Condensed" charset="0"/>
                <a:ea typeface="Univers 57 Condensed" charset="0"/>
                <a:cs typeface="Univers 57 Condensed" charset="0"/>
              </a:rPr>
              <a:t> </a:t>
            </a:r>
          </a:p>
          <a:p>
            <a:pPr algn="ctr"/>
            <a:r>
              <a:rPr lang="sk-SK" dirty="0">
                <a:latin typeface="Univers 57 Condensed" charset="0"/>
                <a:ea typeface="Univers 57 Condensed" charset="0"/>
                <a:cs typeface="Univers 57 Condensed" charset="0"/>
              </a:rPr>
              <a:t>PRAVÁ</a:t>
            </a:r>
            <a:r>
              <a:rPr lang="es-ES" dirty="0">
                <a:latin typeface="Univers 57 Condensed" charset="0"/>
                <a:ea typeface="Univers 57 Condensed" charset="0"/>
                <a:cs typeface="Univers 57 Condensed" charset="0"/>
              </a:rPr>
              <a:t> - </a:t>
            </a:r>
            <a:r>
              <a:rPr lang="sk-SK" dirty="0">
                <a:latin typeface="Univers 57 Condensed" charset="0"/>
                <a:ea typeface="Univers 57 Condensed" charset="0"/>
                <a:cs typeface="Univers 57 Condensed" charset="0"/>
              </a:rPr>
              <a:t>NEDOVOLEN</a:t>
            </a:r>
            <a:endParaRPr lang="es-ES_tradnl" dirty="0">
              <a:latin typeface="Univers 57 Condensed" charset="0"/>
              <a:ea typeface="Univers 57 Condensed" charset="0"/>
              <a:cs typeface="Univers 57 Condensed" charset="0"/>
            </a:endParaRPr>
          </a:p>
        </p:txBody>
      </p:sp>
      <p:sp>
        <p:nvSpPr>
          <p:cNvPr id="14" name="Rectángulo 9"/>
          <p:cNvSpPr/>
          <p:nvPr/>
        </p:nvSpPr>
        <p:spPr>
          <a:xfrm>
            <a:off x="0" y="29027"/>
            <a:ext cx="90054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Fiba" panose="02010500040101020104" pitchFamily="2" charset="0"/>
              </a:rPr>
              <a:t>2E. </a:t>
            </a:r>
            <a:r>
              <a:rPr lang="sk-SK" sz="3200" b="1" dirty="0">
                <a:latin typeface="Fiba" panose="02010500040101020104" pitchFamily="2" charset="0"/>
              </a:rPr>
              <a:t>VŠEOBECNÝ PRINCÍP – NÁSLEDNÝ POHYB TOU ISTOU NOHOU</a:t>
            </a:r>
            <a:r>
              <a:rPr lang="en-GB" sz="3200" b="1" dirty="0">
                <a:latin typeface="Fiba" panose="02010500040101020104" pitchFamily="2" charset="0"/>
              </a:rPr>
              <a:t> </a:t>
            </a:r>
          </a:p>
        </p:txBody>
      </p:sp>
      <p:sp>
        <p:nvSpPr>
          <p:cNvPr id="13" name="Rectángulo 8"/>
          <p:cNvSpPr/>
          <p:nvPr/>
        </p:nvSpPr>
        <p:spPr>
          <a:xfrm>
            <a:off x="1431260" y="6239420"/>
            <a:ext cx="6494551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8C0A32"/>
            </a:solidFill>
            <a:prstDash val="sysDash"/>
          </a:ln>
        </p:spPr>
        <p:txBody>
          <a:bodyPr wrap="square">
            <a:spAutoFit/>
          </a:bodyPr>
          <a:lstStyle/>
          <a:p>
            <a:pPr marL="176213" algn="ctr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1525" algn="ctr"/>
              </a:tabLst>
            </a:pPr>
            <a:r>
              <a:rPr lang="sk-SK" altLang="es-ES_tradnl" sz="1600" dirty="0">
                <a:latin typeface="Univers 57 Condensed" charset="0"/>
                <a:ea typeface="Univers 57 Condensed" charset="0"/>
                <a:cs typeface="Univers 57 Condensed" charset="0"/>
              </a:rPr>
              <a:t>Na videu</a:t>
            </a:r>
            <a:r>
              <a:rPr lang="en-GB" altLang="es-ES_tradnl" sz="1600" dirty="0">
                <a:latin typeface="Univers 57 Condensed" charset="0"/>
                <a:ea typeface="Univers 57 Condensed" charset="0"/>
                <a:cs typeface="Univers 57 Condensed" charset="0"/>
              </a:rPr>
              <a:t> TV.2E.1 </a:t>
            </a:r>
            <a:r>
              <a:rPr lang="sk-SK" altLang="es-ES_tradnl" sz="1600" dirty="0">
                <a:latin typeface="Univers 57 Condensed" charset="0"/>
                <a:ea typeface="Univers 57 Condensed" charset="0"/>
                <a:cs typeface="Univers 57 Condensed" charset="0"/>
              </a:rPr>
              <a:t>je príklad nedovolenej akcie</a:t>
            </a:r>
            <a:r>
              <a:rPr lang="en-GB" altLang="es-ES_tradnl" sz="1400" dirty="0">
                <a:latin typeface="Univers 57 Condensed" charset="0"/>
                <a:ea typeface="Univers 57 Condensed" charset="0"/>
                <a:cs typeface="Univers 57 Condensed" charset="0"/>
              </a:rPr>
              <a:t>.</a:t>
            </a:r>
          </a:p>
        </p:txBody>
      </p:sp>
      <p:pic>
        <p:nvPicPr>
          <p:cNvPr id="15" name="Picture 6">
            <a:hlinkClick r:id="rId6" action="ppaction://hlinkfile"/>
            <a:extLst>
              <a:ext uri="{FF2B5EF4-FFF2-40B4-BE49-F238E27FC236}">
                <a16:creationId xmlns:a16="http://schemas.microsoft.com/office/drawing/2014/main" id="{058BDD17-2B89-456C-98D2-71D92EFE63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131" y="6194411"/>
            <a:ext cx="428572" cy="42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53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95300" y="1508325"/>
            <a:ext cx="8288482" cy="78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sz="3200" dirty="0">
                <a:latin typeface="Fiba"/>
                <a:ea typeface="+mj-ea"/>
                <a:cs typeface="Fiba"/>
              </a:rPr>
              <a:t>SYMBOL</a:t>
            </a:r>
            <a:r>
              <a:rPr lang="sk-SK" sz="3200" dirty="0">
                <a:latin typeface="Fiba"/>
                <a:ea typeface="+mj-ea"/>
                <a:cs typeface="Fiba"/>
              </a:rPr>
              <a:t>y</a:t>
            </a:r>
            <a:r>
              <a:rPr lang="en-GB" sz="3200" dirty="0">
                <a:latin typeface="Fiba"/>
                <a:ea typeface="+mj-ea"/>
                <a:cs typeface="Fiba"/>
              </a:rPr>
              <a:t> </a:t>
            </a:r>
            <a:r>
              <a:rPr lang="sk-SK" sz="3200" dirty="0">
                <a:latin typeface="Fiba"/>
                <a:ea typeface="+mj-ea"/>
                <a:cs typeface="Fiba"/>
              </a:rPr>
              <a:t>a</a:t>
            </a:r>
            <a:r>
              <a:rPr lang="en-GB" sz="3200" dirty="0">
                <a:latin typeface="Fiba"/>
                <a:ea typeface="+mj-ea"/>
                <a:cs typeface="Fiba"/>
              </a:rPr>
              <a:t> DEFIN</a:t>
            </a:r>
            <a:r>
              <a:rPr lang="sk-SK" sz="3200" dirty="0" err="1">
                <a:latin typeface="Fiba"/>
                <a:ea typeface="+mj-ea"/>
                <a:cs typeface="Fiba"/>
              </a:rPr>
              <a:t>ície</a:t>
            </a:r>
            <a:r>
              <a:rPr lang="en-US" sz="3200" dirty="0">
                <a:latin typeface="Fiba"/>
                <a:ea typeface="+mj-ea"/>
                <a:cs typeface="Fiba"/>
              </a:rPr>
              <a:t> </a:t>
            </a:r>
          </a:p>
        </p:txBody>
      </p:sp>
      <p:sp>
        <p:nvSpPr>
          <p:cNvPr id="2" name="Suorakulmio 1"/>
          <p:cNvSpPr/>
          <p:nvPr/>
        </p:nvSpPr>
        <p:spPr>
          <a:xfrm>
            <a:off x="435950" y="2769527"/>
            <a:ext cx="1846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dirty="0">
              <a:latin typeface="Fiba"/>
              <a:cs typeface="Fiba"/>
            </a:endParaRPr>
          </a:p>
        </p:txBody>
      </p:sp>
    </p:spTree>
    <p:extLst>
      <p:ext uri="{BB962C8B-B14F-4D97-AF65-F5344CB8AC3E}">
        <p14:creationId xmlns:p14="http://schemas.microsoft.com/office/powerpoint/2010/main" val="348798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9"/>
          <p:cNvSpPr/>
          <p:nvPr/>
        </p:nvSpPr>
        <p:spPr>
          <a:xfrm>
            <a:off x="326170" y="190664"/>
            <a:ext cx="83339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Fiba" panose="02010500040101020104" pitchFamily="2" charset="0"/>
              </a:rPr>
              <a:t>2F. SPIN MOVE</a:t>
            </a:r>
            <a:r>
              <a:rPr lang="sk-SK" sz="3200" b="1" dirty="0">
                <a:latin typeface="Fiba" panose="02010500040101020104" pitchFamily="2" charset="0"/>
              </a:rPr>
              <a:t> – ROTAČNÝ POHYB</a:t>
            </a:r>
            <a:endParaRPr lang="en-GB" sz="3200" b="1" dirty="0">
              <a:latin typeface="Fiba" panose="02010500040101020104" pitchFamily="2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 rot="11371364">
            <a:off x="3563278" y="4789531"/>
            <a:ext cx="1412473" cy="748229"/>
            <a:chOff x="3474420" y="3724901"/>
            <a:chExt cx="1412473" cy="748229"/>
          </a:xfrm>
        </p:grpSpPr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4420" y="3724901"/>
              <a:ext cx="1412473" cy="748229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37701" y="3859624"/>
              <a:ext cx="420660" cy="365792"/>
            </a:xfrm>
            <a:prstGeom prst="rect">
              <a:avLst/>
            </a:prstGeom>
          </p:spPr>
        </p:pic>
      </p:grpSp>
      <p:grpSp>
        <p:nvGrpSpPr>
          <p:cNvPr id="18" name="Grupo 17"/>
          <p:cNvGrpSpPr/>
          <p:nvPr/>
        </p:nvGrpSpPr>
        <p:grpSpPr>
          <a:xfrm rot="18899156">
            <a:off x="4417531" y="3047293"/>
            <a:ext cx="1463167" cy="890093"/>
            <a:chOff x="6161503" y="2973937"/>
            <a:chExt cx="1463167" cy="890093"/>
          </a:xfrm>
        </p:grpSpPr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61503" y="2973937"/>
              <a:ext cx="1463167" cy="890093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93087" y="3193411"/>
              <a:ext cx="451143" cy="402371"/>
            </a:xfrm>
            <a:prstGeom prst="rect">
              <a:avLst/>
            </a:prstGeom>
          </p:spPr>
        </p:pic>
      </p:grpSp>
      <p:sp>
        <p:nvSpPr>
          <p:cNvPr id="9" name="Elipse 8"/>
          <p:cNvSpPr/>
          <p:nvPr/>
        </p:nvSpPr>
        <p:spPr>
          <a:xfrm>
            <a:off x="3386169" y="4091238"/>
            <a:ext cx="1865134" cy="1737433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noFill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435732">
            <a:off x="3930322" y="4454102"/>
            <a:ext cx="1412473" cy="748229"/>
          </a:xfrm>
          <a:prstGeom prst="rect">
            <a:avLst/>
          </a:prstGeom>
        </p:spPr>
      </p:pic>
      <p:grpSp>
        <p:nvGrpSpPr>
          <p:cNvPr id="22" name="Group 117"/>
          <p:cNvGrpSpPr>
            <a:grpSpLocks/>
          </p:cNvGrpSpPr>
          <p:nvPr/>
        </p:nvGrpSpPr>
        <p:grpSpPr bwMode="auto">
          <a:xfrm rot="18960056">
            <a:off x="3959149" y="6026172"/>
            <a:ext cx="1228360" cy="422368"/>
            <a:chOff x="6248" y="8116"/>
            <a:chExt cx="1322" cy="150"/>
          </a:xfrm>
        </p:grpSpPr>
        <p:sp>
          <p:nvSpPr>
            <p:cNvPr id="23" name="Freeform 118"/>
            <p:cNvSpPr>
              <a:spLocks/>
            </p:cNvSpPr>
            <p:nvPr/>
          </p:nvSpPr>
          <p:spPr bwMode="auto">
            <a:xfrm>
              <a:off x="6248" y="8116"/>
              <a:ext cx="1082" cy="150"/>
            </a:xfrm>
            <a:custGeom>
              <a:avLst/>
              <a:gdLst>
                <a:gd name="T0" fmla="*/ 0 w 1082"/>
                <a:gd name="T1" fmla="*/ 150 h 150"/>
                <a:gd name="T2" fmla="*/ 142 w 1082"/>
                <a:gd name="T3" fmla="*/ 8 h 150"/>
                <a:gd name="T4" fmla="*/ 284 w 1082"/>
                <a:gd name="T5" fmla="*/ 150 h 150"/>
                <a:gd name="T6" fmla="*/ 426 w 1082"/>
                <a:gd name="T7" fmla="*/ 8 h 150"/>
                <a:gd name="T8" fmla="*/ 568 w 1082"/>
                <a:gd name="T9" fmla="*/ 150 h 150"/>
                <a:gd name="T10" fmla="*/ 710 w 1082"/>
                <a:gd name="T11" fmla="*/ 8 h 150"/>
                <a:gd name="T12" fmla="*/ 852 w 1082"/>
                <a:gd name="T13" fmla="*/ 150 h 150"/>
                <a:gd name="T14" fmla="*/ 994 w 1082"/>
                <a:gd name="T15" fmla="*/ 8 h 150"/>
                <a:gd name="T16" fmla="*/ 1082 w 1082"/>
                <a:gd name="T17" fmla="*/ 10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2" h="150">
                  <a:moveTo>
                    <a:pt x="0" y="150"/>
                  </a:moveTo>
                  <a:cubicBezTo>
                    <a:pt x="47" y="79"/>
                    <a:pt x="95" y="8"/>
                    <a:pt x="142" y="8"/>
                  </a:cubicBezTo>
                  <a:cubicBezTo>
                    <a:pt x="189" y="8"/>
                    <a:pt x="237" y="150"/>
                    <a:pt x="284" y="150"/>
                  </a:cubicBezTo>
                  <a:cubicBezTo>
                    <a:pt x="331" y="150"/>
                    <a:pt x="379" y="8"/>
                    <a:pt x="426" y="8"/>
                  </a:cubicBezTo>
                  <a:cubicBezTo>
                    <a:pt x="473" y="8"/>
                    <a:pt x="521" y="150"/>
                    <a:pt x="568" y="150"/>
                  </a:cubicBezTo>
                  <a:cubicBezTo>
                    <a:pt x="615" y="150"/>
                    <a:pt x="663" y="8"/>
                    <a:pt x="710" y="8"/>
                  </a:cubicBezTo>
                  <a:cubicBezTo>
                    <a:pt x="757" y="8"/>
                    <a:pt x="805" y="150"/>
                    <a:pt x="852" y="150"/>
                  </a:cubicBezTo>
                  <a:cubicBezTo>
                    <a:pt x="899" y="150"/>
                    <a:pt x="956" y="16"/>
                    <a:pt x="994" y="8"/>
                  </a:cubicBezTo>
                  <a:cubicBezTo>
                    <a:pt x="1032" y="0"/>
                    <a:pt x="1064" y="83"/>
                    <a:pt x="1082" y="102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19"/>
            <p:cNvSpPr>
              <a:spLocks/>
            </p:cNvSpPr>
            <p:nvPr/>
          </p:nvSpPr>
          <p:spPr bwMode="auto">
            <a:xfrm>
              <a:off x="7330" y="8218"/>
              <a:ext cx="240" cy="1"/>
            </a:xfrm>
            <a:custGeom>
              <a:avLst/>
              <a:gdLst>
                <a:gd name="T0" fmla="*/ 0 w 240"/>
                <a:gd name="T1" fmla="*/ 0 h 1"/>
                <a:gd name="T2" fmla="*/ 240 w 24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0" h="1">
                  <a:moveTo>
                    <a:pt x="0" y="0"/>
                  </a:moveTo>
                  <a:lnTo>
                    <a:pt x="240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6" name="Imagen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1451" y="4819870"/>
            <a:ext cx="308375" cy="308375"/>
          </a:xfrm>
          <a:prstGeom prst="rect">
            <a:avLst/>
          </a:prstGeom>
        </p:spPr>
      </p:pic>
      <p:pic>
        <p:nvPicPr>
          <p:cNvPr id="27" name="Imagen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8477" y="3445718"/>
            <a:ext cx="308375" cy="308375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 rotWithShape="1"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5913" y="1341383"/>
            <a:ext cx="2309014" cy="1854136"/>
          </a:xfrm>
          <a:prstGeom prst="rect">
            <a:avLst/>
          </a:prstGeom>
        </p:spPr>
      </p:pic>
      <p:pic>
        <p:nvPicPr>
          <p:cNvPr id="28" name="Imagen 3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75876">
            <a:off x="5428257" y="4621355"/>
            <a:ext cx="677492" cy="142273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550710">
            <a:off x="5754333" y="4898372"/>
            <a:ext cx="394916" cy="404946"/>
          </a:xfrm>
          <a:prstGeom prst="rect">
            <a:avLst/>
          </a:prstGeom>
        </p:spPr>
      </p:pic>
      <p:sp>
        <p:nvSpPr>
          <p:cNvPr id="29" name="Rectángulo 24"/>
          <p:cNvSpPr/>
          <p:nvPr/>
        </p:nvSpPr>
        <p:spPr>
          <a:xfrm>
            <a:off x="7564282" y="1044690"/>
            <a:ext cx="1222421" cy="400110"/>
          </a:xfrm>
          <a:prstGeom prst="rect">
            <a:avLst/>
          </a:prstGeom>
          <a:solidFill>
            <a:srgbClr val="00B050"/>
          </a:solidFill>
          <a:ln w="28575">
            <a:noFill/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sk-SK" sz="2000" b="1" dirty="0">
                <a:solidFill>
                  <a:schemeClr val="bg1"/>
                </a:solidFill>
                <a:latin typeface="Fiba" charset="0"/>
                <a:ea typeface="Fiba" charset="0"/>
                <a:cs typeface="Fiba" charset="0"/>
              </a:rPr>
              <a:t>DOVOLENÉ</a:t>
            </a:r>
            <a:endParaRPr lang="es-ES_tradnl" sz="2000" b="1" dirty="0">
              <a:solidFill>
                <a:schemeClr val="bg1"/>
              </a:solidFill>
              <a:latin typeface="Fiba" charset="0"/>
              <a:ea typeface="Fiba" charset="0"/>
              <a:cs typeface="Fib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196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241" y="2283500"/>
            <a:ext cx="2147161" cy="3537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Kuva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2599" y="2254949"/>
            <a:ext cx="2303616" cy="3537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0463" y="2291433"/>
            <a:ext cx="2260791" cy="3529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ángulo 9"/>
          <p:cNvSpPr/>
          <p:nvPr/>
        </p:nvSpPr>
        <p:spPr>
          <a:xfrm>
            <a:off x="256974" y="212309"/>
            <a:ext cx="8671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ba" panose="02010500040101020104" pitchFamily="2" charset="0"/>
              </a:rPr>
              <a:t>2f. SPIN MOVE</a:t>
            </a:r>
            <a:r>
              <a:rPr lang="sk-SK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ba" panose="02010500040101020104" pitchFamily="2" charset="0"/>
              </a:rPr>
              <a:t> – </a:t>
            </a:r>
            <a:r>
              <a:rPr lang="sk-SK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ba" panose="02010500040101020104" pitchFamily="2" charset="0"/>
              </a:rPr>
              <a:t>rotAČNÝ</a:t>
            </a:r>
            <a:r>
              <a:rPr lang="sk-SK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ba" panose="02010500040101020104" pitchFamily="2" charset="0"/>
              </a:rPr>
              <a:t> POHYB</a:t>
            </a:r>
            <a:endParaRPr lang="en-GB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iba" panose="02010500040101020104" pitchFamily="2" charset="0"/>
            </a:endParaRPr>
          </a:p>
        </p:txBody>
      </p:sp>
      <p:sp>
        <p:nvSpPr>
          <p:cNvPr id="6" name="Rectángulo: esquinas redondeadas 5"/>
          <p:cNvSpPr/>
          <p:nvPr/>
        </p:nvSpPr>
        <p:spPr>
          <a:xfrm>
            <a:off x="6209088" y="2322255"/>
            <a:ext cx="552450" cy="476250"/>
          </a:xfrm>
          <a:prstGeom prst="roundRect">
            <a:avLst/>
          </a:prstGeom>
          <a:solidFill>
            <a:srgbClr val="660C3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/>
              <a:t>1</a:t>
            </a:r>
            <a:endParaRPr lang="es-ES_tradnl" sz="3200"/>
          </a:p>
        </p:txBody>
      </p:sp>
      <p:sp>
        <p:nvSpPr>
          <p:cNvPr id="7" name="Rectángulo: esquinas redondeadas 6"/>
          <p:cNvSpPr/>
          <p:nvPr/>
        </p:nvSpPr>
        <p:spPr>
          <a:xfrm>
            <a:off x="2419403" y="2414722"/>
            <a:ext cx="552450" cy="476250"/>
          </a:xfrm>
          <a:prstGeom prst="roundRect">
            <a:avLst/>
          </a:prstGeom>
          <a:solidFill>
            <a:srgbClr val="660C3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/>
              <a:t>0</a:t>
            </a:r>
            <a:endParaRPr lang="es-ES_tradnl" sz="3200" dirty="0"/>
          </a:p>
        </p:txBody>
      </p:sp>
      <p:sp>
        <p:nvSpPr>
          <p:cNvPr id="8" name="Rectángulo: esquinas redondeadas 7"/>
          <p:cNvSpPr/>
          <p:nvPr/>
        </p:nvSpPr>
        <p:spPr>
          <a:xfrm>
            <a:off x="8323776" y="2322255"/>
            <a:ext cx="552450" cy="476250"/>
          </a:xfrm>
          <a:prstGeom prst="roundRect">
            <a:avLst/>
          </a:prstGeom>
          <a:solidFill>
            <a:srgbClr val="660C3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/>
              <a:t>2</a:t>
            </a:r>
            <a:endParaRPr lang="es-ES_tradnl" sz="3200"/>
          </a:p>
        </p:txBody>
      </p:sp>
      <p:cxnSp>
        <p:nvCxnSpPr>
          <p:cNvPr id="16" name="Suora nuoliyhdysviiva 15"/>
          <p:cNvCxnSpPr/>
          <p:nvPr/>
        </p:nvCxnSpPr>
        <p:spPr>
          <a:xfrm flipH="1">
            <a:off x="4182889" y="4653183"/>
            <a:ext cx="248510" cy="4128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nuoliyhdysviiva 16"/>
          <p:cNvCxnSpPr/>
          <p:nvPr/>
        </p:nvCxnSpPr>
        <p:spPr>
          <a:xfrm flipH="1">
            <a:off x="5533355" y="4998747"/>
            <a:ext cx="461294" cy="2952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nuoliyhdysviiva 19"/>
          <p:cNvCxnSpPr/>
          <p:nvPr/>
        </p:nvCxnSpPr>
        <p:spPr>
          <a:xfrm flipH="1">
            <a:off x="8086567" y="4772876"/>
            <a:ext cx="503402" cy="2932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ángulo 5"/>
          <p:cNvSpPr/>
          <p:nvPr/>
        </p:nvSpPr>
        <p:spPr>
          <a:xfrm>
            <a:off x="2916929" y="5673071"/>
            <a:ext cx="94423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8C0A32"/>
            </a:solidFill>
            <a:prstDash val="sysDash"/>
          </a:ln>
        </p:spPr>
        <p:txBody>
          <a:bodyPr wrap="square">
            <a:spAutoFit/>
          </a:bodyPr>
          <a:lstStyle/>
          <a:p>
            <a:pPr marL="176213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1525" algn="ctr"/>
              </a:tabLst>
            </a:pPr>
            <a:r>
              <a:rPr lang="sk-SK" altLang="es-ES_tradnl" dirty="0">
                <a:latin typeface="Fiba" charset="0"/>
                <a:ea typeface="Fiba" charset="0"/>
                <a:cs typeface="Fiba" charset="0"/>
              </a:rPr>
              <a:t>ĽAVÁ</a:t>
            </a:r>
            <a:endParaRPr lang="es-ES_tradnl" altLang="es-ES_tradnl" dirty="0">
              <a:latin typeface="Fiba" charset="0"/>
              <a:ea typeface="Fiba" charset="0"/>
              <a:cs typeface="Fiba" charset="0"/>
            </a:endParaRPr>
          </a:p>
        </p:txBody>
      </p:sp>
      <p:sp>
        <p:nvSpPr>
          <p:cNvPr id="22" name="Rectángulo 5"/>
          <p:cNvSpPr/>
          <p:nvPr/>
        </p:nvSpPr>
        <p:spPr>
          <a:xfrm>
            <a:off x="4835237" y="5621578"/>
            <a:ext cx="173479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8C0A32"/>
            </a:solidFill>
            <a:prstDash val="sysDash"/>
          </a:ln>
        </p:spPr>
        <p:txBody>
          <a:bodyPr wrap="square">
            <a:spAutoFit/>
          </a:bodyPr>
          <a:lstStyle/>
          <a:p>
            <a:pPr marL="176213" algn="ctr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1525" algn="ctr"/>
              </a:tabLst>
            </a:pPr>
            <a:r>
              <a:rPr lang="sk-SK" altLang="es-ES_tradnl" dirty="0">
                <a:latin typeface="Fiba" charset="0"/>
                <a:ea typeface="Fiba" charset="0"/>
                <a:cs typeface="Fiba" charset="0"/>
              </a:rPr>
              <a:t>PRAVÁ</a:t>
            </a:r>
            <a:endParaRPr lang="en-GB" altLang="es-ES_tradnl" dirty="0">
              <a:latin typeface="Fiba" charset="0"/>
              <a:ea typeface="Fiba" charset="0"/>
              <a:cs typeface="Fiba" charset="0"/>
            </a:endParaRPr>
          </a:p>
          <a:p>
            <a:pPr marL="176213" algn="ctr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1525" algn="ctr"/>
              </a:tabLst>
            </a:pPr>
            <a:r>
              <a:rPr lang="sk-SK" altLang="es-ES_tradnl" dirty="0">
                <a:latin typeface="Fiba" charset="0"/>
                <a:ea typeface="Fiba" charset="0"/>
                <a:cs typeface="Fiba" charset="0"/>
              </a:rPr>
              <a:t>PRVÝ KROK</a:t>
            </a:r>
            <a:r>
              <a:rPr lang="en-GB" altLang="es-ES_tradnl" dirty="0">
                <a:latin typeface="Fiba" charset="0"/>
                <a:ea typeface="Fiba" charset="0"/>
                <a:cs typeface="Fiba" charset="0"/>
              </a:rPr>
              <a:t> </a:t>
            </a:r>
            <a:endParaRPr lang="es-ES_tradnl" altLang="es-ES_tradnl" dirty="0">
              <a:latin typeface="Fiba" charset="0"/>
              <a:ea typeface="Fiba" charset="0"/>
              <a:cs typeface="Fiba" charset="0"/>
            </a:endParaRPr>
          </a:p>
        </p:txBody>
      </p:sp>
      <p:sp>
        <p:nvSpPr>
          <p:cNvPr id="23" name="Rectángulo 5"/>
          <p:cNvSpPr/>
          <p:nvPr/>
        </p:nvSpPr>
        <p:spPr>
          <a:xfrm>
            <a:off x="7090198" y="5621578"/>
            <a:ext cx="168466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8C0A32"/>
            </a:solidFill>
            <a:prstDash val="sysDash"/>
          </a:ln>
        </p:spPr>
        <p:txBody>
          <a:bodyPr wrap="square">
            <a:spAutoFit/>
          </a:bodyPr>
          <a:lstStyle/>
          <a:p>
            <a:pPr marL="176213" algn="ctr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1525" algn="ctr"/>
              </a:tabLst>
            </a:pPr>
            <a:r>
              <a:rPr lang="sk-SK" altLang="es-ES_tradnl" dirty="0">
                <a:latin typeface="Fiba" charset="0"/>
                <a:ea typeface="Fiba" charset="0"/>
                <a:cs typeface="Fiba" charset="0"/>
              </a:rPr>
              <a:t>ĽAVÁ</a:t>
            </a:r>
            <a:endParaRPr lang="en-GB" altLang="es-ES_tradnl" dirty="0">
              <a:latin typeface="Fiba" charset="0"/>
              <a:ea typeface="Fiba" charset="0"/>
              <a:cs typeface="Fiba" charset="0"/>
            </a:endParaRPr>
          </a:p>
          <a:p>
            <a:pPr marL="176213" algn="ctr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1525" algn="ctr"/>
              </a:tabLst>
            </a:pPr>
            <a:r>
              <a:rPr lang="en-GB" altLang="es-ES_tradnl" dirty="0">
                <a:latin typeface="Fiba" charset="0"/>
                <a:ea typeface="Fiba" charset="0"/>
                <a:cs typeface="Fiba" charset="0"/>
              </a:rPr>
              <a:t> </a:t>
            </a:r>
            <a:r>
              <a:rPr lang="sk-SK" altLang="es-ES_tradnl" dirty="0">
                <a:latin typeface="Fiba" charset="0"/>
                <a:ea typeface="Fiba" charset="0"/>
                <a:cs typeface="Fiba" charset="0"/>
              </a:rPr>
              <a:t>DRUHÝ KROK</a:t>
            </a:r>
            <a:endParaRPr lang="es-ES_tradnl" altLang="es-ES_tradnl" dirty="0">
              <a:latin typeface="Fiba" charset="0"/>
              <a:ea typeface="Fiba" charset="0"/>
              <a:cs typeface="Fiba" charset="0"/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688" y="2306844"/>
            <a:ext cx="2115930" cy="3498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Rectángulo 1"/>
          <p:cNvSpPr/>
          <p:nvPr/>
        </p:nvSpPr>
        <p:spPr>
          <a:xfrm>
            <a:off x="2367618" y="1517324"/>
            <a:ext cx="2093596" cy="769173"/>
          </a:xfrm>
          <a:prstGeom prst="rect">
            <a:avLst/>
          </a:prstGeom>
          <a:solidFill>
            <a:srgbClr val="8C0A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>
                <a:latin typeface="Univers 57 Condensed" charset="0"/>
                <a:ea typeface="Univers 57 Condensed" charset="0"/>
                <a:cs typeface="Univers 57 Condensed" charset="0"/>
              </a:rPr>
              <a:t>LOPTA POD KONTROLOU, PRVÁ AKCIA</a:t>
            </a:r>
            <a:r>
              <a:rPr lang="es-ES" sz="1600" dirty="0">
                <a:latin typeface="Univers 57 Condensed" charset="0"/>
                <a:ea typeface="Univers 57 Condensed" charset="0"/>
                <a:cs typeface="Univers 57 Condensed" charset="0"/>
              </a:rPr>
              <a:t>  – </a:t>
            </a:r>
            <a:r>
              <a:rPr lang="sk-SK" sz="1600" dirty="0">
                <a:latin typeface="Univers 57 Condensed" charset="0"/>
                <a:ea typeface="Univers 57 Condensed" charset="0"/>
                <a:cs typeface="Univers 57 Condensed" charset="0"/>
              </a:rPr>
              <a:t>0-vý KROK</a:t>
            </a:r>
            <a:r>
              <a:rPr lang="es-ES" sz="1600" dirty="0">
                <a:latin typeface="Univers 57 Condensed" charset="0"/>
                <a:ea typeface="Univers 57 Condensed" charset="0"/>
                <a:cs typeface="Univers 57 Condensed" charset="0"/>
              </a:rPr>
              <a:t> </a:t>
            </a:r>
          </a:p>
        </p:txBody>
      </p:sp>
      <p:sp>
        <p:nvSpPr>
          <p:cNvPr id="25" name="Rectángulo 7"/>
          <p:cNvSpPr/>
          <p:nvPr/>
        </p:nvSpPr>
        <p:spPr>
          <a:xfrm>
            <a:off x="4522415" y="1517325"/>
            <a:ext cx="2239124" cy="746798"/>
          </a:xfrm>
          <a:prstGeom prst="rect">
            <a:avLst/>
          </a:prstGeom>
          <a:solidFill>
            <a:srgbClr val="8C0A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>
                <a:latin typeface="Univers 57 Condensed" charset="0"/>
                <a:ea typeface="Univers 57 Condensed" charset="0"/>
                <a:cs typeface="Univers 57 Condensed" charset="0"/>
              </a:rPr>
              <a:t>OBRÁTKOVÁ NOHA,</a:t>
            </a:r>
            <a:endParaRPr lang="es-ES_tradnl" sz="1600" dirty="0">
              <a:latin typeface="Univers 57 Condensed" charset="0"/>
              <a:ea typeface="Univers 57 Condensed" charset="0"/>
              <a:cs typeface="Univers 57 Condensed" charset="0"/>
            </a:endParaRPr>
          </a:p>
          <a:p>
            <a:pPr algn="ctr"/>
            <a:r>
              <a:rPr lang="sk-SK" sz="1600" dirty="0">
                <a:latin typeface="Univers 57 Condensed" charset="0"/>
                <a:ea typeface="Univers 57 Condensed" charset="0"/>
                <a:cs typeface="Univers 57 Condensed" charset="0"/>
              </a:rPr>
              <a:t>DRUHÁ </a:t>
            </a:r>
            <a:r>
              <a:rPr lang="es-ES" sz="1600" dirty="0">
                <a:latin typeface="Univers 57 Condensed" charset="0"/>
                <a:ea typeface="Univers 57 Condensed" charset="0"/>
                <a:cs typeface="Univers 57 Condensed" charset="0"/>
              </a:rPr>
              <a:t>A</a:t>
            </a:r>
            <a:r>
              <a:rPr lang="sk-SK" sz="1600" dirty="0">
                <a:latin typeface="Univers 57 Condensed" charset="0"/>
                <a:ea typeface="Univers 57 Condensed" charset="0"/>
                <a:cs typeface="Univers 57 Condensed" charset="0"/>
              </a:rPr>
              <a:t>KCIA</a:t>
            </a:r>
            <a:r>
              <a:rPr lang="es-ES" sz="1600" dirty="0">
                <a:latin typeface="Univers 57 Condensed" charset="0"/>
                <a:ea typeface="Univers 57 Condensed" charset="0"/>
                <a:cs typeface="Univers 57 Condensed" charset="0"/>
              </a:rPr>
              <a:t> – 1</a:t>
            </a:r>
            <a:r>
              <a:rPr lang="sk-SK" sz="1600" dirty="0">
                <a:latin typeface="Univers 57 Condensed" charset="0"/>
                <a:ea typeface="Univers 57 Condensed" charset="0"/>
                <a:cs typeface="Univers 57 Condensed" charset="0"/>
              </a:rPr>
              <a:t>-</a:t>
            </a:r>
            <a:r>
              <a:rPr lang="sk-SK" sz="1600" dirty="0" err="1">
                <a:latin typeface="Univers 57 Condensed" charset="0"/>
                <a:ea typeface="Univers 57 Condensed" charset="0"/>
                <a:cs typeface="Univers 57 Condensed" charset="0"/>
              </a:rPr>
              <a:t>vý</a:t>
            </a:r>
            <a:r>
              <a:rPr lang="sk-SK" sz="1600" dirty="0">
                <a:latin typeface="Univers 57 Condensed" charset="0"/>
                <a:ea typeface="Univers 57 Condensed" charset="0"/>
                <a:cs typeface="Univers 57 Condensed" charset="0"/>
              </a:rPr>
              <a:t> KROK</a:t>
            </a:r>
            <a:r>
              <a:rPr lang="es-ES" sz="1600" dirty="0">
                <a:latin typeface="Univers 57 Condensed" charset="0"/>
                <a:ea typeface="Univers 57 Condensed" charset="0"/>
                <a:cs typeface="Univers 57 Condensed" charset="0"/>
              </a:rPr>
              <a:t> </a:t>
            </a:r>
          </a:p>
        </p:txBody>
      </p:sp>
      <p:sp>
        <p:nvSpPr>
          <p:cNvPr id="26" name="Rectángulo 8"/>
          <p:cNvSpPr/>
          <p:nvPr/>
        </p:nvSpPr>
        <p:spPr>
          <a:xfrm>
            <a:off x="6825014" y="1517325"/>
            <a:ext cx="2031873" cy="739014"/>
          </a:xfrm>
          <a:prstGeom prst="rect">
            <a:avLst/>
          </a:prstGeom>
          <a:solidFill>
            <a:srgbClr val="8C0A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Univers 57 Condensed" charset="0"/>
              <a:ea typeface="Univers 57 Condensed" charset="0"/>
              <a:cs typeface="Univers 57 Condensed" charset="0"/>
            </a:endParaRPr>
          </a:p>
          <a:p>
            <a:pPr algn="ctr"/>
            <a:r>
              <a:rPr lang="sk-SK" sz="1600" dirty="0">
                <a:latin typeface="Univers 57 Condensed" charset="0"/>
                <a:ea typeface="Univers 57 Condensed" charset="0"/>
                <a:cs typeface="Univers 57 Condensed" charset="0"/>
              </a:rPr>
              <a:t>TRETIA </a:t>
            </a:r>
            <a:r>
              <a:rPr lang="es-ES" sz="1600" dirty="0">
                <a:latin typeface="Univers 57 Condensed" charset="0"/>
                <a:ea typeface="Univers 57 Condensed" charset="0"/>
                <a:cs typeface="Univers 57 Condensed" charset="0"/>
              </a:rPr>
              <a:t>A</a:t>
            </a:r>
            <a:r>
              <a:rPr lang="sk-SK" sz="1600" dirty="0">
                <a:latin typeface="Univers 57 Condensed" charset="0"/>
                <a:ea typeface="Univers 57 Condensed" charset="0"/>
                <a:cs typeface="Univers 57 Condensed" charset="0"/>
              </a:rPr>
              <a:t>KCIA</a:t>
            </a:r>
            <a:r>
              <a:rPr lang="es-ES" sz="1600" dirty="0">
                <a:latin typeface="Univers 57 Condensed" charset="0"/>
                <a:ea typeface="Univers 57 Condensed" charset="0"/>
                <a:cs typeface="Univers 57 Condensed" charset="0"/>
              </a:rPr>
              <a:t> – 2</a:t>
            </a:r>
            <a:r>
              <a:rPr lang="sk-SK" sz="1600" dirty="0">
                <a:latin typeface="Univers 57 Condensed" charset="0"/>
                <a:ea typeface="Univers 57 Condensed" charset="0"/>
                <a:cs typeface="Univers 57 Condensed" charset="0"/>
              </a:rPr>
              <a:t>-</a:t>
            </a:r>
            <a:r>
              <a:rPr lang="sk-SK" sz="1600" dirty="0" err="1">
                <a:latin typeface="Univers 57 Condensed" charset="0"/>
                <a:ea typeface="Univers 57 Condensed" charset="0"/>
                <a:cs typeface="Univers 57 Condensed" charset="0"/>
              </a:rPr>
              <a:t>hý</a:t>
            </a:r>
            <a:r>
              <a:rPr lang="sk-SK" sz="1600" dirty="0">
                <a:latin typeface="Univers 57 Condensed" charset="0"/>
                <a:ea typeface="Univers 57 Condensed" charset="0"/>
                <a:cs typeface="Univers 57 Condensed" charset="0"/>
              </a:rPr>
              <a:t> KROK</a:t>
            </a:r>
            <a:endParaRPr lang="es-ES" sz="1600" dirty="0">
              <a:latin typeface="Univers 57 Condensed" charset="0"/>
              <a:ea typeface="Univers 57 Condensed" charset="0"/>
              <a:cs typeface="Univers 57 Condensed" charset="0"/>
            </a:endParaRPr>
          </a:p>
          <a:p>
            <a:pPr algn="ctr"/>
            <a:endParaRPr lang="es-ES_tradnl" sz="1600" dirty="0">
              <a:latin typeface="Univers 57 Condensed" charset="0"/>
              <a:ea typeface="Univers 57 Condensed" charset="0"/>
              <a:cs typeface="Univers 57 Condensed" charset="0"/>
            </a:endParaRPr>
          </a:p>
        </p:txBody>
      </p:sp>
      <p:sp>
        <p:nvSpPr>
          <p:cNvPr id="28" name="Rectángulo 1"/>
          <p:cNvSpPr/>
          <p:nvPr/>
        </p:nvSpPr>
        <p:spPr>
          <a:xfrm>
            <a:off x="219671" y="1517324"/>
            <a:ext cx="1997316" cy="789520"/>
          </a:xfrm>
          <a:prstGeom prst="rect">
            <a:avLst/>
          </a:prstGeom>
          <a:solidFill>
            <a:srgbClr val="8C0A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latin typeface="Univers 57 Condensed" charset="0"/>
                <a:ea typeface="Univers 57 Condensed" charset="0"/>
                <a:cs typeface="Univers 57 Condensed" charset="0"/>
              </a:rPr>
              <a:t>DRIBBLING</a:t>
            </a:r>
          </a:p>
        </p:txBody>
      </p:sp>
      <p:sp>
        <p:nvSpPr>
          <p:cNvPr id="27" name="Rectángulo 24"/>
          <p:cNvSpPr/>
          <p:nvPr/>
        </p:nvSpPr>
        <p:spPr>
          <a:xfrm>
            <a:off x="7564282" y="1044690"/>
            <a:ext cx="1222421" cy="400110"/>
          </a:xfrm>
          <a:prstGeom prst="rect">
            <a:avLst/>
          </a:prstGeom>
          <a:solidFill>
            <a:srgbClr val="00B050"/>
          </a:solidFill>
          <a:ln w="28575">
            <a:noFill/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sk-SK" sz="2000" b="1" dirty="0">
                <a:solidFill>
                  <a:schemeClr val="bg1"/>
                </a:solidFill>
                <a:latin typeface="Fiba" charset="0"/>
                <a:ea typeface="Fiba" charset="0"/>
                <a:cs typeface="Fiba" charset="0"/>
              </a:rPr>
              <a:t>DOVOLENÉ</a:t>
            </a:r>
            <a:r>
              <a:rPr lang="es-ES" sz="2000" b="1" dirty="0">
                <a:solidFill>
                  <a:schemeClr val="bg1"/>
                </a:solidFill>
                <a:latin typeface="Fiba" charset="0"/>
                <a:ea typeface="Fiba" charset="0"/>
                <a:cs typeface="Fiba" charset="0"/>
              </a:rPr>
              <a:t> </a:t>
            </a:r>
            <a:endParaRPr lang="es-ES_tradnl" sz="2000" b="1" dirty="0">
              <a:solidFill>
                <a:schemeClr val="bg1"/>
              </a:solidFill>
              <a:latin typeface="Fiba" charset="0"/>
              <a:ea typeface="Fiba" charset="0"/>
              <a:cs typeface="Fiba" charset="0"/>
            </a:endParaRPr>
          </a:p>
        </p:txBody>
      </p:sp>
      <p:sp>
        <p:nvSpPr>
          <p:cNvPr id="29" name="Rectángulo 8"/>
          <p:cNvSpPr/>
          <p:nvPr/>
        </p:nvSpPr>
        <p:spPr>
          <a:xfrm>
            <a:off x="1184123" y="6431551"/>
            <a:ext cx="6494551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8C0A32"/>
            </a:solidFill>
            <a:prstDash val="sysDash"/>
          </a:ln>
        </p:spPr>
        <p:txBody>
          <a:bodyPr wrap="square">
            <a:spAutoFit/>
          </a:bodyPr>
          <a:lstStyle/>
          <a:p>
            <a:pPr marL="176213" algn="ctr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1525" algn="ctr"/>
              </a:tabLst>
            </a:pPr>
            <a:r>
              <a:rPr lang="sk-SK" altLang="es-ES_tradnl" sz="1600" dirty="0">
                <a:latin typeface="Univers 57 Condensed" charset="0"/>
                <a:ea typeface="Univers 57 Condensed" charset="0"/>
                <a:cs typeface="Univers 57 Condensed" charset="0"/>
              </a:rPr>
              <a:t>Na videu </a:t>
            </a:r>
            <a:r>
              <a:rPr lang="en-GB" altLang="es-ES_tradnl" sz="1600" dirty="0">
                <a:latin typeface="Univers 57 Condensed" charset="0"/>
                <a:ea typeface="Univers 57 Condensed" charset="0"/>
                <a:cs typeface="Univers 57 Condensed" charset="0"/>
              </a:rPr>
              <a:t>TV.2F.1 </a:t>
            </a:r>
            <a:r>
              <a:rPr lang="sk-SK" altLang="es-ES_tradnl" sz="1600" dirty="0">
                <a:latin typeface="Univers 57 Condensed" charset="0"/>
                <a:ea typeface="Univers 57 Condensed" charset="0"/>
                <a:cs typeface="Univers 57 Condensed" charset="0"/>
              </a:rPr>
              <a:t>je príklad dovolenej akcie</a:t>
            </a:r>
            <a:r>
              <a:rPr lang="en-GB" altLang="es-ES_tradnl" sz="1400" dirty="0">
                <a:latin typeface="Univers 57 Condensed" charset="0"/>
                <a:ea typeface="Univers 57 Condensed" charset="0"/>
                <a:cs typeface="Univers 57 Condensed" charset="0"/>
              </a:rPr>
              <a:t>.</a:t>
            </a:r>
          </a:p>
        </p:txBody>
      </p:sp>
      <p:pic>
        <p:nvPicPr>
          <p:cNvPr id="30" name="Picture 6">
            <a:hlinkClick r:id="rId6" action="ppaction://hlinkfile"/>
            <a:extLst>
              <a:ext uri="{FF2B5EF4-FFF2-40B4-BE49-F238E27FC236}">
                <a16:creationId xmlns:a16="http://schemas.microsoft.com/office/drawing/2014/main" id="{79DA7664-7F49-4D23-A5E0-49B6C90AD3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296" y="6394835"/>
            <a:ext cx="428572" cy="42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25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762750"/>
              </p:ext>
            </p:extLst>
          </p:nvPr>
        </p:nvGraphicFramePr>
        <p:xfrm>
          <a:off x="482272" y="1683680"/>
          <a:ext cx="5972607" cy="495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2819">
                  <a:extLst>
                    <a:ext uri="{9D8B030D-6E8A-4147-A177-3AD203B41FA5}">
                      <a16:colId xmlns:a16="http://schemas.microsoft.com/office/drawing/2014/main" val="2527591348"/>
                    </a:ext>
                  </a:extLst>
                </a:gridCol>
                <a:gridCol w="3129788">
                  <a:extLst>
                    <a:ext uri="{9D8B030D-6E8A-4147-A177-3AD203B41FA5}">
                      <a16:colId xmlns:a16="http://schemas.microsoft.com/office/drawing/2014/main" val="1473037361"/>
                    </a:ext>
                  </a:extLst>
                </a:gridCol>
              </a:tblGrid>
              <a:tr h="799047">
                <a:tc>
                  <a:txBody>
                    <a:bodyPr/>
                    <a:lstStyle/>
                    <a:p>
                      <a:pPr algn="ctr"/>
                      <a:r>
                        <a:rPr lang="sk-SK" sz="1400" b="0" dirty="0">
                          <a:solidFill>
                            <a:schemeClr val="tx1"/>
                          </a:solidFill>
                          <a:latin typeface="Fiba" panose="02010500040101020104" pitchFamily="2" charset="0"/>
                          <a:cs typeface="Arial" panose="020B0604020202020204" pitchFamily="34" charset="0"/>
                        </a:rPr>
                        <a:t>HRÁČ MÁ LOPTU POD KONTROLOU A </a:t>
                      </a:r>
                      <a:r>
                        <a:rPr lang="sk-SK" sz="1400" b="0" dirty="0" err="1">
                          <a:solidFill>
                            <a:schemeClr val="tx1"/>
                          </a:solidFill>
                          <a:latin typeface="Fiba" panose="02010500040101020104" pitchFamily="2" charset="0"/>
                          <a:cs typeface="Arial" panose="020B0604020202020204" pitchFamily="34" charset="0"/>
                        </a:rPr>
                        <a:t>DOTýKA</a:t>
                      </a:r>
                      <a:r>
                        <a:rPr lang="sk-SK" sz="1400" b="0" dirty="0">
                          <a:solidFill>
                            <a:schemeClr val="tx1"/>
                          </a:solidFill>
                          <a:latin typeface="Fiba" panose="02010500040101020104" pitchFamily="2" charset="0"/>
                          <a:cs typeface="Arial" panose="020B0604020202020204" pitchFamily="34" charset="0"/>
                        </a:rPr>
                        <a:t> SA PODLAHY JEDNOU NOHOU ALEBO OBOMA SÚČASNE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Fiba" panose="02010500040101020104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  <a:p>
                      <a:pPr algn="ctr"/>
                      <a:endParaRPr lang="es-ES_tradnl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171508"/>
                  </a:ext>
                </a:extLst>
              </a:tr>
              <a:tr h="7990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0" dirty="0">
                          <a:latin typeface="Fiba" panose="02010500040101020104" pitchFamily="2" charset="0"/>
                          <a:cs typeface="Arial" panose="020B0604020202020204" pitchFamily="34" charset="0"/>
                        </a:rPr>
                        <a:t>STATI</a:t>
                      </a:r>
                      <a:r>
                        <a:rPr lang="sk-SK" sz="1400" b="0" dirty="0">
                          <a:latin typeface="Fiba" panose="02010500040101020104" pitchFamily="2" charset="0"/>
                          <a:cs typeface="Arial" panose="020B0604020202020204" pitchFamily="34" charset="0"/>
                        </a:rPr>
                        <a:t>CKÁ NOHA STOJACA NA PODLAHE</a:t>
                      </a:r>
                      <a:endParaRPr lang="es-ES_tradnl" sz="1400" b="0" dirty="0">
                        <a:latin typeface="Fiba" panose="02010500040101020104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b="1" dirty="0"/>
                    </a:p>
                    <a:p>
                      <a:pPr algn="ctr"/>
                      <a:endParaRPr lang="es-ES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879190"/>
                  </a:ext>
                </a:extLst>
              </a:tr>
              <a:tr h="6151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400" b="0" dirty="0">
                          <a:latin typeface="Fiba" panose="02010500040101020104" pitchFamily="2" charset="0"/>
                          <a:cs typeface="Arial" panose="020B0604020202020204" pitchFamily="34" charset="0"/>
                        </a:rPr>
                        <a:t>NOHA VO VZDUCH</a:t>
                      </a:r>
                      <a:endParaRPr lang="es-ES" sz="1400" b="0" dirty="0">
                        <a:latin typeface="Fiba" panose="02010500040101020104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294848"/>
                  </a:ext>
                </a:extLst>
              </a:tr>
              <a:tr h="646848">
                <a:tc>
                  <a:txBody>
                    <a:bodyPr/>
                    <a:lstStyle/>
                    <a:p>
                      <a:pPr algn="ctr"/>
                      <a:r>
                        <a:rPr lang="sk-SK" sz="1400" b="0" dirty="0">
                          <a:latin typeface="Fiba" panose="02010500040101020104" pitchFamily="2" charset="0"/>
                          <a:cs typeface="Arial" panose="020B0604020202020204" pitchFamily="34" charset="0"/>
                        </a:rPr>
                        <a:t>PRVÝ KROK</a:t>
                      </a:r>
                      <a:endParaRPr lang="en-US" sz="1400" b="0" dirty="0">
                        <a:latin typeface="Fiba" panose="02010500040101020104" pitchFamily="2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sk-SK" sz="1400" b="0" dirty="0">
                          <a:latin typeface="Fiba" panose="02010500040101020104" pitchFamily="2" charset="0"/>
                          <a:cs typeface="Arial" panose="020B0604020202020204" pitchFamily="34" charset="0"/>
                        </a:rPr>
                        <a:t>DOTYK S PODLAHOU</a:t>
                      </a:r>
                      <a:endParaRPr lang="es-ES_tradnl" sz="1400" b="0" dirty="0">
                        <a:latin typeface="Fiba" panose="02010500040101020104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294690"/>
                  </a:ext>
                </a:extLst>
              </a:tr>
              <a:tr h="646848">
                <a:tc>
                  <a:txBody>
                    <a:bodyPr/>
                    <a:lstStyle/>
                    <a:p>
                      <a:pPr algn="ctr"/>
                      <a:r>
                        <a:rPr lang="sk-SK" sz="1400" b="0" dirty="0">
                          <a:latin typeface="Fiba" panose="02010500040101020104" pitchFamily="2" charset="0"/>
                          <a:cs typeface="Arial" panose="020B0604020202020204" pitchFamily="34" charset="0"/>
                        </a:rPr>
                        <a:t>DRUHÝ KROK</a:t>
                      </a:r>
                      <a:endParaRPr lang="en-US" sz="1400" b="0" dirty="0">
                        <a:latin typeface="Fiba" panose="02010500040101020104" pitchFamily="2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sk-SK" sz="1400" b="0" dirty="0">
                          <a:latin typeface="Fiba" panose="02010500040101020104" pitchFamily="2" charset="0"/>
                          <a:cs typeface="Arial" panose="020B0604020202020204" pitchFamily="34" charset="0"/>
                        </a:rPr>
                        <a:t>DOTYK S PODLAHOU</a:t>
                      </a:r>
                      <a:endParaRPr lang="es-ES_tradnl" sz="1400" b="0" dirty="0">
                        <a:latin typeface="Fiba" panose="02010500040101020104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789748"/>
                  </a:ext>
                </a:extLst>
              </a:tr>
              <a:tr h="725461">
                <a:tc>
                  <a:txBody>
                    <a:bodyPr/>
                    <a:lstStyle/>
                    <a:p>
                      <a:pPr algn="ctr"/>
                      <a:endParaRPr lang="sk-SK" sz="1400" b="0" dirty="0">
                        <a:latin typeface="Fiba" panose="02010500040101020104" pitchFamily="2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sk-SK" sz="1400" b="0" dirty="0">
                          <a:latin typeface="Fiba" panose="02010500040101020104" pitchFamily="2" charset="0"/>
                          <a:cs typeface="Arial" panose="020B0604020202020204" pitchFamily="34" charset="0"/>
                        </a:rPr>
                        <a:t>KONTROLA LOPTY HRÁČOM VO VZDUCHU</a:t>
                      </a:r>
                      <a:r>
                        <a:rPr lang="es-ES" sz="1400" b="0" dirty="0">
                          <a:latin typeface="Fiba" panose="02010500040101020104" pitchFamily="2" charset="0"/>
                          <a:cs typeface="Arial" panose="020B0604020202020204" pitchFamily="34" charset="0"/>
                        </a:rPr>
                        <a:t> </a:t>
                      </a:r>
                      <a:endParaRPr lang="es-ES_tradnl" sz="1400" b="0" dirty="0">
                        <a:latin typeface="Fiba" panose="02010500040101020104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96506"/>
                  </a:ext>
                </a:extLst>
              </a:tr>
              <a:tr h="725461">
                <a:tc>
                  <a:txBody>
                    <a:bodyPr/>
                    <a:lstStyle/>
                    <a:p>
                      <a:pPr algn="ctr"/>
                      <a:endParaRPr lang="sk-SK" sz="1400" b="0" dirty="0">
                        <a:latin typeface="Fiba" panose="02010500040101020104" pitchFamily="2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sk-SK" sz="1400" b="0" dirty="0">
                          <a:latin typeface="Fiba" panose="02010500040101020104" pitchFamily="2" charset="0"/>
                          <a:cs typeface="Arial" panose="020B0604020202020204" pitchFamily="34" charset="0"/>
                        </a:rPr>
                        <a:t>OBRÁTKOVÁ NOHA</a:t>
                      </a:r>
                      <a:endParaRPr lang="es-ES_tradnl" sz="1400" b="0" dirty="0">
                        <a:latin typeface="Fiba" panose="02010500040101020104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536091"/>
                  </a:ext>
                </a:extLst>
              </a:tr>
            </a:tbl>
          </a:graphicData>
        </a:graphic>
      </p:graphicFrame>
      <p:pic>
        <p:nvPicPr>
          <p:cNvPr id="32" name="Imagen 31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55741">
            <a:off x="4317505" y="2481686"/>
            <a:ext cx="418027" cy="877856"/>
          </a:xfrm>
          <a:prstGeom prst="rect">
            <a:avLst/>
          </a:prstGeom>
        </p:spPr>
      </p:pic>
      <p:sp>
        <p:nvSpPr>
          <p:cNvPr id="21" name="Rectángulo 9"/>
          <p:cNvSpPr/>
          <p:nvPr/>
        </p:nvSpPr>
        <p:spPr>
          <a:xfrm>
            <a:off x="390132" y="181666"/>
            <a:ext cx="83339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Fiba" panose="02010500040101020104" pitchFamily="2" charset="0"/>
              </a:rPr>
              <a:t>SYMBOL</a:t>
            </a:r>
            <a:r>
              <a:rPr lang="sk-SK" sz="3200" dirty="0">
                <a:latin typeface="Fiba" panose="02010500040101020104" pitchFamily="2" charset="0"/>
              </a:rPr>
              <a:t>y</a:t>
            </a:r>
            <a:r>
              <a:rPr lang="en-GB" sz="3200" dirty="0">
                <a:latin typeface="Fiba" panose="02010500040101020104" pitchFamily="2" charset="0"/>
              </a:rPr>
              <a:t> </a:t>
            </a:r>
            <a:r>
              <a:rPr lang="sk-SK" sz="3200" dirty="0">
                <a:latin typeface="Fiba" panose="02010500040101020104" pitchFamily="2" charset="0"/>
              </a:rPr>
              <a:t>a </a:t>
            </a:r>
            <a:r>
              <a:rPr lang="en-GB" sz="3200" dirty="0">
                <a:latin typeface="Fiba" panose="02010500040101020104" pitchFamily="2" charset="0"/>
              </a:rPr>
              <a:t> DEFIN</a:t>
            </a:r>
            <a:r>
              <a:rPr lang="sk-SK" sz="3200" dirty="0" err="1">
                <a:latin typeface="Fiba" panose="02010500040101020104" pitchFamily="2" charset="0"/>
              </a:rPr>
              <a:t>ície</a:t>
            </a:r>
            <a:endParaRPr lang="en-US" sz="3200" dirty="0">
              <a:latin typeface="Fiba"/>
              <a:cs typeface="Fiba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619" y="5384146"/>
            <a:ext cx="308375" cy="30837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4186" y="1873538"/>
            <a:ext cx="849958" cy="462113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4037993" y="3960963"/>
            <a:ext cx="988654" cy="570677"/>
            <a:chOff x="3474421" y="2616630"/>
            <a:chExt cx="1291264" cy="684021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3474421" y="2616630"/>
              <a:ext cx="1291264" cy="684021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44860" y="2832823"/>
              <a:ext cx="420660" cy="365792"/>
            </a:xfrm>
            <a:prstGeom prst="rect">
              <a:avLst/>
            </a:prstGeom>
          </p:spPr>
        </p:pic>
      </p:grpSp>
      <p:grpSp>
        <p:nvGrpSpPr>
          <p:cNvPr id="16" name="Grupo 15"/>
          <p:cNvGrpSpPr/>
          <p:nvPr/>
        </p:nvGrpSpPr>
        <p:grpSpPr>
          <a:xfrm>
            <a:off x="4039519" y="4632770"/>
            <a:ext cx="1023590" cy="596776"/>
            <a:chOff x="6161503" y="2973937"/>
            <a:chExt cx="1463167" cy="890093"/>
          </a:xfrm>
        </p:grpSpPr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1503" y="2973937"/>
              <a:ext cx="1463167" cy="890093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93087" y="3193411"/>
              <a:ext cx="451143" cy="402371"/>
            </a:xfrm>
            <a:prstGeom prst="rect">
              <a:avLst/>
            </a:prstGeom>
          </p:spPr>
        </p:pic>
      </p:grpSp>
      <p:pic>
        <p:nvPicPr>
          <p:cNvPr id="20" name="Imagen 19"/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605356">
            <a:off x="4321572" y="3122891"/>
            <a:ext cx="475186" cy="881788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1809" y="1964138"/>
            <a:ext cx="252185" cy="252185"/>
          </a:xfrm>
          <a:prstGeom prst="rect">
            <a:avLst/>
          </a:prstGeom>
        </p:spPr>
      </p:pic>
      <p:sp>
        <p:nvSpPr>
          <p:cNvPr id="19" name="Elipse 18"/>
          <p:cNvSpPr/>
          <p:nvPr/>
        </p:nvSpPr>
        <p:spPr>
          <a:xfrm>
            <a:off x="4309417" y="6026744"/>
            <a:ext cx="563974" cy="449627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noFill/>
            </a:endParaRPr>
          </a:p>
        </p:txBody>
      </p:sp>
      <p:pic>
        <p:nvPicPr>
          <p:cNvPr id="26" name="Imagen 31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55741">
            <a:off x="5453337" y="1839047"/>
            <a:ext cx="418027" cy="877856"/>
          </a:xfrm>
          <a:prstGeom prst="rect">
            <a:avLst/>
          </a:prstGeom>
        </p:spPr>
      </p:pic>
      <p:pic>
        <p:nvPicPr>
          <p:cNvPr id="27" name="Imagen 3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372" y="1683680"/>
            <a:ext cx="849958" cy="462113"/>
          </a:xfrm>
          <a:prstGeom prst="rect">
            <a:avLst/>
          </a:prstGeom>
        </p:spPr>
      </p:pic>
      <p:pic>
        <p:nvPicPr>
          <p:cNvPr id="28" name="Imagen 3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5817" y="1764006"/>
            <a:ext cx="252185" cy="252185"/>
          </a:xfrm>
          <a:prstGeom prst="rect">
            <a:avLst/>
          </a:prstGeom>
        </p:spPr>
      </p:pic>
      <p:pic>
        <p:nvPicPr>
          <p:cNvPr id="30" name="Imagen 3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5376" y="2136954"/>
            <a:ext cx="252185" cy="25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4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95300" y="1682982"/>
            <a:ext cx="8066809" cy="974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sz="3200" b="1" dirty="0">
                <a:latin typeface="Fiba"/>
                <a:ea typeface="+mj-ea"/>
                <a:cs typeface="Fiba"/>
              </a:rPr>
              <a:t>ČLÁNOK 25 KROKY -</a:t>
            </a:r>
            <a:r>
              <a:rPr lang="en-US" sz="3200" b="1" dirty="0">
                <a:latin typeface="Fiba"/>
                <a:ea typeface="+mj-ea"/>
                <a:cs typeface="Fiba"/>
              </a:rPr>
              <a:t> </a:t>
            </a:r>
            <a:r>
              <a:rPr lang="sk-SK" sz="3200" b="1" dirty="0">
                <a:latin typeface="Fiba"/>
                <a:ea typeface="+mj-ea"/>
                <a:cs typeface="Fiba"/>
              </a:rPr>
              <a:t>PRAVIDLO</a:t>
            </a:r>
            <a:r>
              <a:rPr lang="en-US" sz="3200" b="1" dirty="0">
                <a:latin typeface="Fiba"/>
                <a:ea typeface="+mj-ea"/>
                <a:cs typeface="Fiba"/>
              </a:rPr>
              <a:t>  </a:t>
            </a:r>
          </a:p>
        </p:txBody>
      </p:sp>
      <p:sp>
        <p:nvSpPr>
          <p:cNvPr id="2" name="Suorakulmio 1"/>
          <p:cNvSpPr/>
          <p:nvPr/>
        </p:nvSpPr>
        <p:spPr>
          <a:xfrm>
            <a:off x="435950" y="2769527"/>
            <a:ext cx="1846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latin typeface="Fiba"/>
              <a:cs typeface="Fiba"/>
            </a:endParaRPr>
          </a:p>
        </p:txBody>
      </p:sp>
    </p:spTree>
    <p:extLst>
      <p:ext uri="{BB962C8B-B14F-4D97-AF65-F5344CB8AC3E}">
        <p14:creationId xmlns:p14="http://schemas.microsoft.com/office/powerpoint/2010/main" val="254068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87526"/>
            <a:ext cx="8229600" cy="637987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>
                <a:solidFill>
                  <a:schemeClr val="tx1"/>
                </a:solidFill>
                <a:latin typeface="Fiba" panose="02010500040101020104" pitchFamily="2" charset="0"/>
                <a:ea typeface="+mn-ea"/>
                <a:cs typeface="Calibri" panose="020F0502020204030204" pitchFamily="34" charset="0"/>
              </a:rPr>
              <a:t>ČLÁNOK</a:t>
            </a:r>
            <a:r>
              <a:rPr lang="es-ES" sz="3200" b="1" dirty="0">
                <a:solidFill>
                  <a:schemeClr val="tx1"/>
                </a:solidFill>
                <a:latin typeface="Fiba" panose="02010500040101020104" pitchFamily="2" charset="0"/>
                <a:ea typeface="+mn-ea"/>
                <a:cs typeface="Calibri" panose="020F0502020204030204" pitchFamily="34" charset="0"/>
              </a:rPr>
              <a:t> 25</a:t>
            </a:r>
            <a:r>
              <a:rPr lang="sk-SK" sz="3200" b="1" dirty="0">
                <a:solidFill>
                  <a:schemeClr val="tx1"/>
                </a:solidFill>
                <a:latin typeface="Fiba" panose="02010500040101020104" pitchFamily="2" charset="0"/>
                <a:ea typeface="+mn-ea"/>
                <a:cs typeface="Calibri" panose="020F0502020204030204" pitchFamily="34" charset="0"/>
              </a:rPr>
              <a:t> KROKY -</a:t>
            </a:r>
            <a:r>
              <a:rPr lang="es-ES" sz="3200" b="1" dirty="0">
                <a:solidFill>
                  <a:schemeClr val="tx1"/>
                </a:solidFill>
                <a:latin typeface="Fiba" panose="02010500040101020104" pitchFamily="2" charset="0"/>
                <a:ea typeface="+mn-ea"/>
                <a:cs typeface="Calibri" panose="020F0502020204030204" pitchFamily="34" charset="0"/>
              </a:rPr>
              <a:t> </a:t>
            </a:r>
            <a:r>
              <a:rPr lang="sk-SK" sz="3200" b="1" dirty="0">
                <a:solidFill>
                  <a:schemeClr val="tx1"/>
                </a:solidFill>
                <a:latin typeface="Fiba" panose="02010500040101020104" pitchFamily="2" charset="0"/>
                <a:ea typeface="+mn-ea"/>
                <a:cs typeface="Calibri" panose="020F0502020204030204" pitchFamily="34" charset="0"/>
              </a:rPr>
              <a:t>PRAVIDLO</a:t>
            </a:r>
            <a:r>
              <a:rPr lang="es-ES" sz="3200" b="1" dirty="0">
                <a:solidFill>
                  <a:schemeClr val="tx1"/>
                </a:solidFill>
                <a:latin typeface="Fiba" panose="02010500040101020104" pitchFamily="2" charset="0"/>
                <a:ea typeface="+mn-ea"/>
                <a:cs typeface="Calibri" panose="020F0502020204030204" pitchFamily="34" charset="0"/>
              </a:rPr>
              <a:t>  (1)</a:t>
            </a:r>
            <a:endParaRPr lang="es-ES_tradnl" sz="3200" b="1" dirty="0">
              <a:solidFill>
                <a:schemeClr val="tx1"/>
              </a:solidFill>
              <a:latin typeface="Fiba" panose="02010500040101020104" pitchFamily="2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57200" y="1766455"/>
            <a:ext cx="8229600" cy="39783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400" dirty="0">
                <a:latin typeface="Fiba" panose="02010500040101020104" pitchFamily="2" charset="0"/>
              </a:rPr>
              <a:t>25.1 </a:t>
            </a:r>
            <a:r>
              <a:rPr lang="sk-SK" sz="2400" b="1" dirty="0">
                <a:latin typeface="Fiba" panose="02010500040101020104" pitchFamily="2" charset="0"/>
              </a:rPr>
              <a:t>Definícia</a:t>
            </a:r>
            <a:endParaRPr lang="sk-SK" sz="2400" dirty="0">
              <a:latin typeface="Fiba" panose="02010500040101020104" pitchFamily="2" charset="0"/>
            </a:endParaRPr>
          </a:p>
          <a:p>
            <a:pPr marL="0" indent="0">
              <a:buNone/>
            </a:pPr>
            <a:r>
              <a:rPr lang="sk-SK" sz="2400" dirty="0">
                <a:latin typeface="Fiba" panose="02010500040101020104" pitchFamily="2" charset="0"/>
              </a:rPr>
              <a:t>25.1.1 </a:t>
            </a:r>
            <a:r>
              <a:rPr lang="sk-SK" sz="2400" b="1" dirty="0">
                <a:latin typeface="Fiba" panose="02010500040101020104" pitchFamily="2" charset="0"/>
              </a:rPr>
              <a:t>Kroky </a:t>
            </a:r>
            <a:r>
              <a:rPr lang="sk-SK" sz="2400" dirty="0">
                <a:latin typeface="Fiba" panose="02010500040101020104" pitchFamily="2" charset="0"/>
              </a:rPr>
              <a:t>sú nedovolený pohyb jednou alebo obidvomi nohami ľubovoľným smerom, keď hráč, ktorý drží živú loptu na ihrisku, poruší obmedzenia uvedené v tomto článku.</a:t>
            </a:r>
          </a:p>
          <a:p>
            <a:pPr marL="0" indent="0">
              <a:buNone/>
            </a:pPr>
            <a:r>
              <a:rPr lang="sk-SK" sz="2400" dirty="0">
                <a:latin typeface="Fiba" panose="02010500040101020104" pitchFamily="2" charset="0"/>
              </a:rPr>
              <a:t> </a:t>
            </a:r>
          </a:p>
          <a:p>
            <a:pPr marL="0" indent="0">
              <a:buNone/>
            </a:pPr>
            <a:r>
              <a:rPr lang="sk-SK" sz="2400" dirty="0">
                <a:latin typeface="Fiba" panose="02010500040101020104" pitchFamily="2" charset="0"/>
              </a:rPr>
              <a:t>25.1.2 </a:t>
            </a:r>
            <a:r>
              <a:rPr lang="sk-SK" sz="2400" b="1" dirty="0">
                <a:latin typeface="Fiba" panose="02010500040101020104" pitchFamily="2" charset="0"/>
              </a:rPr>
              <a:t>Obrátka </a:t>
            </a:r>
            <a:r>
              <a:rPr lang="sk-SK" sz="2400" dirty="0">
                <a:latin typeface="Fiba" panose="02010500040101020104" pitchFamily="2" charset="0"/>
              </a:rPr>
              <a:t>je dovolený pohyb, keď hráč, držiaci živú loptu na ihrisku, vykročí	raz alebo viackrát v ľubovoľnom smere tou istou nohou, zatiaľ čo druhá noha, nazývaná </a:t>
            </a:r>
            <a:r>
              <a:rPr lang="sk-SK" sz="2400" dirty="0" err="1">
                <a:latin typeface="Fiba" panose="02010500040101020104" pitchFamily="2" charset="0"/>
              </a:rPr>
              <a:t>obrátková</a:t>
            </a:r>
            <a:r>
              <a:rPr lang="sk-SK" sz="2400" dirty="0">
                <a:latin typeface="Fiba" panose="02010500040101020104" pitchFamily="2" charset="0"/>
              </a:rPr>
              <a:t> noha, zostáva na jednom mieste v kontakte s podlahou</a:t>
            </a:r>
          </a:p>
          <a:p>
            <a:endParaRPr lang="es-ES_tradnl" sz="1100" dirty="0"/>
          </a:p>
        </p:txBody>
      </p:sp>
    </p:spTree>
    <p:extLst>
      <p:ext uri="{BB962C8B-B14F-4D97-AF65-F5344CB8AC3E}">
        <p14:creationId xmlns:p14="http://schemas.microsoft.com/office/powerpoint/2010/main" val="125402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297455" y="1474553"/>
            <a:ext cx="7760695" cy="5458729"/>
          </a:xfrm>
        </p:spPr>
        <p:txBody>
          <a:bodyPr>
            <a:normAutofit fontScale="40000" lnSpcReduction="20000"/>
          </a:bodyPr>
          <a:lstStyle/>
          <a:p>
            <a:pPr marL="717550" indent="-717550"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041525" algn="ctr"/>
              </a:tabLst>
            </a:pPr>
            <a:r>
              <a:rPr lang="es-ES" altLang="es-ES_tradnl" sz="5600" dirty="0">
                <a:solidFill>
                  <a:srgbClr val="000000"/>
                </a:solidFill>
                <a:latin typeface="Univers 57 Condensed" charset="0"/>
                <a:ea typeface="Univers 57 Condensed" charset="0"/>
                <a:cs typeface="Univers 57 Condensed" charset="0"/>
              </a:rPr>
              <a:t>	</a:t>
            </a:r>
            <a:endParaRPr lang="es-ES_tradnl" altLang="es-ES_tradnl" sz="5600" dirty="0">
              <a:solidFill>
                <a:srgbClr val="000000"/>
              </a:solidFill>
              <a:latin typeface="Univers 57 Condensed" charset="0"/>
              <a:ea typeface="Univers 57 Condensed" charset="0"/>
              <a:cs typeface="Univers 57 Condensed" charset="0"/>
            </a:endParaRPr>
          </a:p>
          <a:p>
            <a:pPr mar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041525" algn="ctr"/>
              </a:tabLst>
            </a:pPr>
            <a:r>
              <a:rPr lang="en-GB" altLang="es-ES_tradnl" sz="6000" dirty="0">
                <a:solidFill>
                  <a:srgbClr val="000000"/>
                </a:solidFill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25.2.1. </a:t>
            </a:r>
          </a:p>
          <a:p>
            <a:pPr mar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041525" algn="ctr"/>
              </a:tabLst>
            </a:pPr>
            <a:r>
              <a:rPr lang="sk-SK" altLang="es-ES_tradnl" sz="6000" dirty="0">
                <a:solidFill>
                  <a:srgbClr val="000000"/>
                </a:solidFill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Ustanovenie </a:t>
            </a:r>
            <a:r>
              <a:rPr lang="sk-SK" altLang="es-ES_tradnl" sz="6000" dirty="0" err="1">
                <a:solidFill>
                  <a:srgbClr val="000000"/>
                </a:solidFill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obrátkovej</a:t>
            </a:r>
            <a:r>
              <a:rPr lang="sk-SK" altLang="es-ES_tradnl" sz="6000" dirty="0">
                <a:solidFill>
                  <a:srgbClr val="000000"/>
                </a:solidFill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 nohy hráčom, ktorý chytí loptu stojac na podlahe</a:t>
            </a:r>
            <a:r>
              <a:rPr lang="en-GB" altLang="es-ES_tradnl" sz="6000" dirty="0">
                <a:solidFill>
                  <a:srgbClr val="000000"/>
                </a:solidFill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:</a:t>
            </a:r>
          </a:p>
          <a:p>
            <a:pPr marL="717550" indent="-717550"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041525" algn="ctr"/>
              </a:tabLst>
            </a:pPr>
            <a:endParaRPr lang="es-ES_tradnl" altLang="es-ES_tradnl" sz="6000" dirty="0">
              <a:latin typeface="Fiba" panose="02010500040101020104" pitchFamily="2" charset="0"/>
              <a:ea typeface="Univers 57 Condensed" charset="0"/>
              <a:cs typeface="Univers 57 Condensed" charset="0"/>
            </a:endParaRPr>
          </a:p>
          <a:p>
            <a:pPr marL="715963" indent="-176213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1525" algn="ctr"/>
              </a:tabLst>
            </a:pPr>
            <a:r>
              <a:rPr lang="sk-SK" altLang="es-ES_tradnl" sz="6000" dirty="0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Hráč, ktorý chytí loptu stojac oboma nohami na podlahe</a:t>
            </a:r>
            <a:r>
              <a:rPr lang="en-GB" altLang="es-ES_tradnl" sz="6000" dirty="0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:</a:t>
            </a:r>
          </a:p>
          <a:p>
            <a:pPr marL="715963" indent="-176213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041525" algn="ctr"/>
              </a:tabLst>
            </a:pPr>
            <a:endParaRPr lang="es-ES_tradnl" altLang="es-ES_tradnl" sz="6000" dirty="0">
              <a:latin typeface="Fiba" panose="02010500040101020104" pitchFamily="2" charset="0"/>
              <a:ea typeface="Univers 57 Condensed" charset="0"/>
              <a:cs typeface="Univers 57 Condensed" charset="0"/>
            </a:endParaRPr>
          </a:p>
          <a:p>
            <a:pPr marL="1001712" indent="-685800" algn="just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Courier New" charset="0"/>
              <a:buChar char="o"/>
              <a:tabLst>
                <a:tab pos="2041525" algn="ctr"/>
              </a:tabLst>
            </a:pPr>
            <a:r>
              <a:rPr lang="sk-SK" altLang="es-ES_tradnl" sz="6000" dirty="0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V momente, keď jednu z nôh zdvihne z podlahy, druhá noha sa stáva </a:t>
            </a:r>
            <a:r>
              <a:rPr lang="sk-SK" altLang="es-ES_tradnl" sz="6000" dirty="0" err="1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obrátkovou</a:t>
            </a:r>
            <a:r>
              <a:rPr lang="en-GB" altLang="es-ES_tradnl" sz="6000" dirty="0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. </a:t>
            </a:r>
          </a:p>
          <a:p>
            <a:pPr marL="1001712" indent="-685800" algn="just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Courier New" charset="0"/>
              <a:buChar char="o"/>
              <a:tabLst>
                <a:tab pos="2041525" algn="ctr"/>
              </a:tabLst>
            </a:pPr>
            <a:r>
              <a:rPr lang="sk-SK" altLang="es-ES_tradnl" sz="6000" dirty="0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Ak hráč začne </a:t>
            </a:r>
            <a:r>
              <a:rPr lang="sk-SK" altLang="es-ES_tradnl" sz="6000" dirty="0" err="1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dribbling</a:t>
            </a:r>
            <a:r>
              <a:rPr lang="sk-SK" altLang="es-ES_tradnl" sz="6000" dirty="0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, </a:t>
            </a:r>
            <a:r>
              <a:rPr lang="sk-SK" altLang="es-ES_tradnl" sz="6000" dirty="0" err="1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obrátkovú</a:t>
            </a:r>
            <a:r>
              <a:rPr lang="sk-SK" altLang="es-ES_tradnl" sz="6000" dirty="0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 nohu nesmie zdvihnúť skôr ako vypustí loptu z rúk (y)</a:t>
            </a:r>
            <a:r>
              <a:rPr lang="en-GB" altLang="es-ES_tradnl" sz="6000" dirty="0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.</a:t>
            </a:r>
            <a:endParaRPr lang="es-ES_tradnl" altLang="es-ES_tradnl" sz="6000" dirty="0">
              <a:latin typeface="Fiba" panose="02010500040101020104" pitchFamily="2" charset="0"/>
              <a:ea typeface="Univers 57 Condensed" charset="0"/>
              <a:cs typeface="Univers 57 Condensed" charset="0"/>
            </a:endParaRPr>
          </a:p>
          <a:p>
            <a:pPr marL="1001712" indent="-685800" algn="just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Courier New" charset="0"/>
              <a:buChar char="o"/>
              <a:tabLst>
                <a:tab pos="2041525" algn="ctr"/>
              </a:tabLst>
            </a:pPr>
            <a:r>
              <a:rPr lang="sk-SK" altLang="es-ES_tradnl" sz="6000" dirty="0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Ak hráč vyskočí, aby prihral alebo hodil loptu na kôš, žiadna z nôh sa nesmie opäť dotknúť podlahy skôr ako lopta opustí hráčovu ruku (y)</a:t>
            </a:r>
            <a:r>
              <a:rPr lang="en-GB" altLang="es-ES_tradnl" sz="6000" dirty="0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.</a:t>
            </a:r>
            <a:r>
              <a:rPr lang="es-ES_tradnl" altLang="es-ES_tradnl" sz="6000" dirty="0">
                <a:latin typeface="Fiba" panose="02010500040101020104" pitchFamily="2" charset="0"/>
                <a:ea typeface="Univers 57 Condensed" charset="0"/>
                <a:cs typeface="Univers 57 Condensed" charset="0"/>
              </a:rPr>
              <a:t> </a:t>
            </a:r>
          </a:p>
          <a:p>
            <a:pPr marL="715963" lvl="1" indent="-176213"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041525" algn="ctr"/>
              </a:tabLst>
            </a:pPr>
            <a:endParaRPr lang="es-ES_tradnl" altLang="es-ES_tradnl" sz="4800" dirty="0">
              <a:latin typeface="Arial" panose="020B0604020202020204" pitchFamily="34" charset="0"/>
            </a:endParaRPr>
          </a:p>
        </p:txBody>
      </p:sp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297455" y="287526"/>
            <a:ext cx="8229600" cy="637987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>
                <a:solidFill>
                  <a:schemeClr val="tx1"/>
                </a:solidFill>
                <a:latin typeface="Fiba" panose="02010500040101020104" pitchFamily="2" charset="0"/>
                <a:cs typeface="Calibri" panose="020F0502020204030204" pitchFamily="34" charset="0"/>
              </a:rPr>
              <a:t>ČLÁNOK</a:t>
            </a:r>
            <a:r>
              <a:rPr lang="es-ES" sz="3200" b="1" dirty="0">
                <a:solidFill>
                  <a:schemeClr val="tx1"/>
                </a:solidFill>
                <a:latin typeface="Fiba" panose="02010500040101020104" pitchFamily="2" charset="0"/>
                <a:cs typeface="Calibri" panose="020F0502020204030204" pitchFamily="34" charset="0"/>
              </a:rPr>
              <a:t> 25</a:t>
            </a:r>
            <a:r>
              <a:rPr lang="sk-SK" sz="3200" b="1" dirty="0">
                <a:solidFill>
                  <a:schemeClr val="tx1"/>
                </a:solidFill>
                <a:latin typeface="Fiba" panose="02010500040101020104" pitchFamily="2" charset="0"/>
                <a:cs typeface="Calibri" panose="020F0502020204030204" pitchFamily="34" charset="0"/>
              </a:rPr>
              <a:t> KROKY -</a:t>
            </a:r>
            <a:r>
              <a:rPr lang="es-ES" sz="3200" b="1" dirty="0">
                <a:solidFill>
                  <a:schemeClr val="tx1"/>
                </a:solidFill>
                <a:latin typeface="Fiba" panose="02010500040101020104" pitchFamily="2" charset="0"/>
                <a:cs typeface="Calibri" panose="020F0502020204030204" pitchFamily="34" charset="0"/>
              </a:rPr>
              <a:t> </a:t>
            </a:r>
            <a:r>
              <a:rPr lang="sk-SK" sz="3200" b="1" dirty="0">
                <a:solidFill>
                  <a:schemeClr val="tx1"/>
                </a:solidFill>
                <a:latin typeface="Fiba" panose="02010500040101020104" pitchFamily="2" charset="0"/>
                <a:cs typeface="Calibri" panose="020F0502020204030204" pitchFamily="34" charset="0"/>
              </a:rPr>
              <a:t>PRAVIDLO</a:t>
            </a:r>
            <a:r>
              <a:rPr lang="es-ES" sz="3200" b="1" dirty="0">
                <a:solidFill>
                  <a:schemeClr val="tx1"/>
                </a:solidFill>
                <a:latin typeface="Fiba" panose="02010500040101020104" pitchFamily="2" charset="0"/>
                <a:cs typeface="Calibri" panose="020F0502020204030204" pitchFamily="34" charset="0"/>
              </a:rPr>
              <a:t>  (</a:t>
            </a:r>
            <a:r>
              <a:rPr lang="sk-SK" sz="3200" b="1" dirty="0">
                <a:solidFill>
                  <a:schemeClr val="tx1"/>
                </a:solidFill>
                <a:latin typeface="Fiba" panose="02010500040101020104" pitchFamily="2" charset="0"/>
                <a:cs typeface="Calibri" panose="020F0502020204030204" pitchFamily="34" charset="0"/>
              </a:rPr>
              <a:t>2</a:t>
            </a:r>
            <a:r>
              <a:rPr lang="es-ES" sz="3200" b="1" dirty="0">
                <a:solidFill>
                  <a:schemeClr val="tx1"/>
                </a:solidFill>
                <a:latin typeface="Fiba" panose="02010500040101020104" pitchFamily="2" charset="0"/>
                <a:cs typeface="Calibri" panose="020F0502020204030204" pitchFamily="34" charset="0"/>
              </a:rPr>
              <a:t>)</a:t>
            </a:r>
            <a:endParaRPr lang="es-ES_tradnl" sz="3200" dirty="0">
              <a:solidFill>
                <a:schemeClr val="tx1"/>
              </a:solidFill>
              <a:latin typeface="Fiba" panose="020105000401010201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651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297455" y="1122219"/>
            <a:ext cx="8347781" cy="5340725"/>
          </a:xfrm>
        </p:spPr>
        <p:txBody>
          <a:bodyPr>
            <a:normAutofit fontScale="40000" lnSpcReduction="20000"/>
          </a:bodyPr>
          <a:lstStyle/>
          <a:p>
            <a:pPr marL="717550" indent="-717550"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041525" algn="ctr"/>
              </a:tabLst>
            </a:pPr>
            <a:r>
              <a:rPr lang="sk-SK" altLang="es-ES_tradnl" sz="1300" b="1" dirty="0">
                <a:solidFill>
                  <a:srgbClr val="000000"/>
                </a:solidFill>
                <a:latin typeface="Arial" panose="020B0604020202020204" pitchFamily="34" charset="0"/>
              </a:rPr>
              <a:t>                     </a:t>
            </a:r>
          </a:p>
          <a:p>
            <a:pPr marL="717550" indent="-717550"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041525" algn="ctr"/>
              </a:tabLst>
            </a:pPr>
            <a:endParaRPr lang="sk-SK" altLang="es-ES_tradnl" sz="13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1525" algn="ctr"/>
              </a:tabLst>
            </a:pPr>
            <a:r>
              <a:rPr lang="sk-SK" altLang="es-ES_tradnl" sz="1300" b="1" dirty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</a:t>
            </a:r>
          </a:p>
          <a:p>
            <a:pPr mar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041525" algn="ctr"/>
              </a:tabLst>
            </a:pPr>
            <a:r>
              <a:rPr lang="sk-SK" altLang="es-ES_tradnl" sz="13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altLang="es-ES_tradnl" sz="5000" b="1" dirty="0" err="1">
                <a:solidFill>
                  <a:srgbClr val="FF0000"/>
                </a:solidFill>
                <a:latin typeface="Univers 57 Condensed"/>
              </a:rPr>
              <a:t>Hráč</a:t>
            </a:r>
            <a:r>
              <a:rPr lang="en-GB" altLang="es-ES_tradnl" sz="5000" b="1" dirty="0">
                <a:solidFill>
                  <a:srgbClr val="FF0000"/>
                </a:solidFill>
                <a:latin typeface="Univers 57 Condensed"/>
              </a:rPr>
              <a:t>, </a:t>
            </a:r>
            <a:r>
              <a:rPr lang="en-GB" altLang="es-ES_tradnl" sz="5000" b="1" dirty="0" err="1">
                <a:solidFill>
                  <a:srgbClr val="FF0000"/>
                </a:solidFill>
                <a:latin typeface="Univers 57 Condensed"/>
              </a:rPr>
              <a:t>ktorý</a:t>
            </a:r>
            <a:r>
              <a:rPr lang="en-GB" altLang="es-ES_tradnl" sz="5000" b="1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b="1" dirty="0" err="1">
                <a:solidFill>
                  <a:srgbClr val="FF0000"/>
                </a:solidFill>
                <a:latin typeface="Univers 57 Condensed"/>
              </a:rPr>
              <a:t>chytil</a:t>
            </a:r>
            <a:r>
              <a:rPr lang="en-GB" altLang="es-ES_tradnl" sz="5000" b="1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b="1" dirty="0" err="1">
                <a:solidFill>
                  <a:srgbClr val="FF0000"/>
                </a:solidFill>
                <a:latin typeface="Univers 57 Condensed"/>
              </a:rPr>
              <a:t>loptu</a:t>
            </a:r>
            <a:r>
              <a:rPr lang="en-GB" altLang="es-ES_tradnl" sz="5000" b="1" dirty="0">
                <a:solidFill>
                  <a:srgbClr val="FF0000"/>
                </a:solidFill>
                <a:latin typeface="Univers 57 Condensed"/>
              </a:rPr>
              <a:t> do </a:t>
            </a:r>
            <a:r>
              <a:rPr lang="en-GB" altLang="es-ES_tradnl" sz="5000" b="1" dirty="0" err="1">
                <a:solidFill>
                  <a:srgbClr val="FF0000"/>
                </a:solidFill>
                <a:latin typeface="Univers 57 Condensed"/>
              </a:rPr>
              <a:t>svojich</a:t>
            </a:r>
            <a:r>
              <a:rPr lang="en-GB" altLang="es-ES_tradnl" sz="5000" b="1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b="1" dirty="0" err="1">
                <a:solidFill>
                  <a:srgbClr val="FF0000"/>
                </a:solidFill>
                <a:latin typeface="Univers 57 Condensed"/>
              </a:rPr>
              <a:t>rúk</a:t>
            </a:r>
            <a:r>
              <a:rPr lang="en-GB" altLang="es-ES_tradnl" sz="5000" b="1" dirty="0">
                <a:solidFill>
                  <a:srgbClr val="FF0000"/>
                </a:solidFill>
                <a:latin typeface="Univers 57 Condensed"/>
              </a:rPr>
              <a:t>, </a:t>
            </a:r>
            <a:r>
              <a:rPr lang="en-GB" altLang="es-ES_tradnl" sz="5000" b="1" dirty="0" err="1">
                <a:solidFill>
                  <a:srgbClr val="FF0000"/>
                </a:solidFill>
                <a:latin typeface="Univers 57 Condensed"/>
              </a:rPr>
              <a:t>zatiaľ</a:t>
            </a:r>
            <a:r>
              <a:rPr lang="en-GB" altLang="es-ES_tradnl" sz="5000" b="1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b="1" dirty="0" err="1">
                <a:solidFill>
                  <a:srgbClr val="FF0000"/>
                </a:solidFill>
                <a:latin typeface="Univers 57 Condensed"/>
              </a:rPr>
              <a:t>čo</a:t>
            </a:r>
            <a:r>
              <a:rPr lang="en-GB" altLang="es-ES_tradnl" sz="5000" b="1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b="1" dirty="0" err="1">
                <a:solidFill>
                  <a:srgbClr val="FF0000"/>
                </a:solidFill>
                <a:latin typeface="Univers 57 Condensed"/>
              </a:rPr>
              <a:t>je</a:t>
            </a:r>
            <a:r>
              <a:rPr lang="en-GB" altLang="es-ES_tradnl" sz="5000" b="1" dirty="0">
                <a:solidFill>
                  <a:srgbClr val="FF0000"/>
                </a:solidFill>
                <a:latin typeface="Univers 57 Condensed"/>
              </a:rPr>
              <a:t> v </a:t>
            </a:r>
            <a:r>
              <a:rPr lang="en-GB" altLang="es-ES_tradnl" sz="5000" b="1" dirty="0" err="1">
                <a:solidFill>
                  <a:srgbClr val="FF0000"/>
                </a:solidFill>
                <a:latin typeface="Univers 57 Condensed"/>
              </a:rPr>
              <a:t>pohybe</a:t>
            </a:r>
            <a:r>
              <a:rPr lang="en-GB" altLang="es-ES_tradnl" sz="5000" b="1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b="1" dirty="0" err="1">
                <a:solidFill>
                  <a:srgbClr val="FF0000"/>
                </a:solidFill>
                <a:latin typeface="Univers 57 Condensed"/>
              </a:rPr>
              <a:t>alebo</a:t>
            </a:r>
            <a:r>
              <a:rPr lang="en-GB" altLang="es-ES_tradnl" sz="5000" b="1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b="1" dirty="0" err="1">
                <a:solidFill>
                  <a:srgbClr val="FF0000"/>
                </a:solidFill>
                <a:latin typeface="Univers 57 Condensed"/>
              </a:rPr>
              <a:t>dokončil</a:t>
            </a:r>
            <a:r>
              <a:rPr lang="en-GB" altLang="es-ES_tradnl" sz="5000" b="1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b="1" dirty="0" err="1">
                <a:solidFill>
                  <a:srgbClr val="FF0000"/>
                </a:solidFill>
                <a:latin typeface="Univers 57 Condensed"/>
              </a:rPr>
              <a:t>dribling</a:t>
            </a:r>
            <a:r>
              <a:rPr lang="en-GB" altLang="es-ES_tradnl" sz="5000" b="1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b="1" dirty="0" err="1">
                <a:solidFill>
                  <a:srgbClr val="FF0000"/>
                </a:solidFill>
                <a:latin typeface="Univers 57 Condensed"/>
              </a:rPr>
              <a:t>môže</a:t>
            </a:r>
            <a:r>
              <a:rPr lang="sk-SK" altLang="es-ES_tradnl" sz="5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GB" altLang="es-ES_tradnl" sz="5000" b="1" dirty="0" err="1">
                <a:solidFill>
                  <a:srgbClr val="FF0000"/>
                </a:solidFill>
                <a:latin typeface="Univers 57 Condensed"/>
              </a:rPr>
              <a:t>urobiť</a:t>
            </a:r>
            <a:r>
              <a:rPr lang="en-GB" altLang="es-ES_tradnl" sz="5000" b="1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b="1" dirty="0" err="1">
                <a:solidFill>
                  <a:srgbClr val="FF0000"/>
                </a:solidFill>
                <a:latin typeface="Univers 57 Condensed"/>
              </a:rPr>
              <a:t>dva</a:t>
            </a:r>
            <a:r>
              <a:rPr lang="en-GB" altLang="es-ES_tradnl" sz="5000" b="1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b="1" dirty="0" err="1">
                <a:solidFill>
                  <a:srgbClr val="FF0000"/>
                </a:solidFill>
                <a:latin typeface="Univers 57 Condensed"/>
              </a:rPr>
              <a:t>kroky</a:t>
            </a:r>
            <a:r>
              <a:rPr lang="en-GB" altLang="es-ES_tradnl" sz="5000" b="1" dirty="0">
                <a:solidFill>
                  <a:srgbClr val="FF0000"/>
                </a:solidFill>
                <a:latin typeface="Univers 57 Condensed"/>
              </a:rPr>
              <a:t> aby </a:t>
            </a:r>
            <a:r>
              <a:rPr lang="en-GB" altLang="es-ES_tradnl" sz="5000" b="1" dirty="0" err="1">
                <a:solidFill>
                  <a:srgbClr val="FF0000"/>
                </a:solidFill>
                <a:latin typeface="Univers 57 Condensed"/>
              </a:rPr>
              <a:t>sa</a:t>
            </a:r>
            <a:r>
              <a:rPr lang="en-GB" altLang="es-ES_tradnl" sz="5000" b="1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b="1" dirty="0" err="1">
                <a:solidFill>
                  <a:srgbClr val="FF0000"/>
                </a:solidFill>
                <a:latin typeface="Univers 57 Condensed"/>
              </a:rPr>
              <a:t>zastavil</a:t>
            </a:r>
            <a:r>
              <a:rPr lang="en-GB" altLang="es-ES_tradnl" sz="5000" b="1" dirty="0">
                <a:solidFill>
                  <a:srgbClr val="FF0000"/>
                </a:solidFill>
                <a:latin typeface="Univers 57 Condensed"/>
              </a:rPr>
              <a:t>, </a:t>
            </a:r>
            <a:r>
              <a:rPr lang="en-GB" altLang="es-ES_tradnl" sz="5000" b="1" dirty="0" err="1">
                <a:solidFill>
                  <a:srgbClr val="FF0000"/>
                </a:solidFill>
                <a:latin typeface="Univers 57 Condensed"/>
              </a:rPr>
              <a:t>prihral</a:t>
            </a:r>
            <a:r>
              <a:rPr lang="en-GB" altLang="es-ES_tradnl" sz="5000" b="1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b="1" dirty="0" err="1">
                <a:solidFill>
                  <a:srgbClr val="FF0000"/>
                </a:solidFill>
                <a:latin typeface="Univers 57 Condensed"/>
              </a:rPr>
              <a:t>loptu</a:t>
            </a:r>
            <a:r>
              <a:rPr lang="en-GB" altLang="es-ES_tradnl" sz="5000" b="1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b="1" dirty="0" err="1">
                <a:solidFill>
                  <a:srgbClr val="FF0000"/>
                </a:solidFill>
                <a:latin typeface="Univers 57 Condensed"/>
              </a:rPr>
              <a:t>alebo</a:t>
            </a:r>
            <a:r>
              <a:rPr lang="en-GB" altLang="es-ES_tradnl" sz="5000" b="1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b="1" dirty="0" err="1">
                <a:solidFill>
                  <a:srgbClr val="FF0000"/>
                </a:solidFill>
                <a:latin typeface="Univers 57 Condensed"/>
              </a:rPr>
              <a:t>vystrelil</a:t>
            </a:r>
            <a:r>
              <a:rPr lang="en-GB" altLang="es-ES_tradnl" sz="5000" b="1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b="1" dirty="0" err="1">
                <a:solidFill>
                  <a:srgbClr val="FF0000"/>
                </a:solidFill>
                <a:latin typeface="Univers 57 Condensed"/>
              </a:rPr>
              <a:t>na</a:t>
            </a:r>
            <a:r>
              <a:rPr lang="en-GB" altLang="es-ES_tradnl" sz="5000" b="1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b="1" dirty="0" err="1">
                <a:solidFill>
                  <a:srgbClr val="FF0000"/>
                </a:solidFill>
                <a:latin typeface="Univers 57 Condensed"/>
              </a:rPr>
              <a:t>kôš</a:t>
            </a:r>
            <a:r>
              <a:rPr lang="en-GB" altLang="es-ES_tradnl" sz="5000" b="1" dirty="0">
                <a:solidFill>
                  <a:srgbClr val="FF0000"/>
                </a:solidFill>
                <a:latin typeface="Univers 57 Condensed"/>
              </a:rPr>
              <a:t>:</a:t>
            </a:r>
            <a:endParaRPr lang="sk-SK" altLang="es-ES_tradnl" sz="5000" dirty="0">
              <a:solidFill>
                <a:srgbClr val="FF0000"/>
              </a:solidFill>
              <a:latin typeface="+mn-lt"/>
            </a:endParaRPr>
          </a:p>
          <a:p>
            <a:pPr marL="539750" lvl="0" indent="-53975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041525" algn="ctr"/>
              </a:tabLst>
            </a:pPr>
            <a:endParaRPr lang="sk-SK" altLang="es-ES_tradnl" sz="5000" dirty="0">
              <a:solidFill>
                <a:srgbClr val="FF0000"/>
              </a:solidFill>
              <a:latin typeface="+mn-lt"/>
            </a:endParaRPr>
          </a:p>
          <a:p>
            <a:pPr marL="539750" lvl="0" indent="-53975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041525" algn="ctr"/>
              </a:tabLst>
            </a:pPr>
            <a:r>
              <a:rPr lang="sk-SK" altLang="es-ES_tradnl" sz="5000" dirty="0">
                <a:solidFill>
                  <a:srgbClr val="FF0000"/>
                </a:solidFill>
                <a:latin typeface="+mn-lt"/>
              </a:rPr>
              <a:t>         1. Ak dostane prihrávku, musí hráč vypustiť loptu z rúk,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aby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začal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dribling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pred</a:t>
            </a:r>
            <a:r>
              <a:rPr lang="sk-SK" altLang="es-ES_tradnl" sz="5000" dirty="0">
                <a:solidFill>
                  <a:srgbClr val="FF0000"/>
                </a:solidFill>
                <a:latin typeface="Univers 57 Condensed"/>
              </a:rPr>
              <a:t>tým ako spraví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sk-SK" altLang="es-ES_tradnl" sz="5000" dirty="0">
                <a:solidFill>
                  <a:srgbClr val="FF0000"/>
                </a:solidFill>
                <a:latin typeface="+mn-lt"/>
              </a:rPr>
              <a:t>svoj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druhý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krok</a:t>
            </a:r>
            <a:r>
              <a:rPr lang="sk-SK" altLang="es-ES_tradnl" sz="5000" dirty="0">
                <a:solidFill>
                  <a:srgbClr val="FF0000"/>
                </a:solidFill>
                <a:latin typeface="+mn-lt"/>
              </a:rPr>
              <a:t>.</a:t>
            </a:r>
          </a:p>
          <a:p>
            <a:pPr marL="539750" lvl="0" indent="-53975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041525" algn="ctr"/>
              </a:tabLst>
            </a:pPr>
            <a:endParaRPr lang="en-GB" altLang="es-ES_tradnl" sz="5000" dirty="0">
              <a:solidFill>
                <a:srgbClr val="FF0000"/>
              </a:solidFill>
              <a:latin typeface="Univers 57 Condensed"/>
            </a:endParaRPr>
          </a:p>
          <a:p>
            <a:pPr marL="539750" lvl="0" indent="-53975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041525" algn="ctr"/>
              </a:tabLst>
            </a:pPr>
            <a:r>
              <a:rPr lang="sk-SK" altLang="es-ES_tradnl" sz="5000" dirty="0">
                <a:solidFill>
                  <a:srgbClr val="FF0000"/>
                </a:solidFill>
                <a:latin typeface="+mn-lt"/>
              </a:rPr>
              <a:t>	2.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Prvý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krok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nastane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,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ak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jedna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alebo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obidve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nohy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sa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dotknú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podlahy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po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získan</a:t>
            </a:r>
            <a:r>
              <a:rPr lang="sk-SK" altLang="es-ES_tradnl" sz="5000" dirty="0">
                <a:solidFill>
                  <a:srgbClr val="FF0000"/>
                </a:solidFill>
                <a:latin typeface="+mn-lt"/>
              </a:rPr>
              <a:t>í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sk-SK" altLang="es-ES_tradnl" sz="5000" dirty="0">
                <a:solidFill>
                  <a:srgbClr val="FF0000"/>
                </a:solidFill>
                <a:latin typeface="+mn-lt"/>
              </a:rPr>
              <a:t>lopty pod kontrolu.</a:t>
            </a:r>
          </a:p>
          <a:p>
            <a:pPr marL="539750" lvl="0" indent="-53975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041525" algn="ctr"/>
              </a:tabLst>
            </a:pPr>
            <a:endParaRPr lang="en-GB" altLang="es-ES_tradnl" sz="5000" dirty="0">
              <a:solidFill>
                <a:srgbClr val="FF0000"/>
              </a:solidFill>
              <a:latin typeface="Univers 57 Condensed"/>
            </a:endParaRPr>
          </a:p>
          <a:p>
            <a:pPr marL="539750" lvl="0" indent="-53975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041525" algn="ctr"/>
              </a:tabLst>
            </a:pPr>
            <a:r>
              <a:rPr lang="sk-SK" altLang="es-ES_tradnl" sz="5000" dirty="0">
                <a:solidFill>
                  <a:srgbClr val="FF0000"/>
                </a:solidFill>
                <a:latin typeface="+mn-lt"/>
              </a:rPr>
              <a:t>	3.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Druhý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krok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nastane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po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prvom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kroku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,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keď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druhá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noha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sa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dotýka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podlahy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alebo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obidve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nohy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sa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dotýkajú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podlahy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súčasne</a:t>
            </a:r>
            <a:r>
              <a:rPr lang="sk-SK" altLang="es-ES_tradnl" sz="5000" dirty="0">
                <a:solidFill>
                  <a:srgbClr val="FF0000"/>
                </a:solidFill>
                <a:latin typeface="+mn-lt"/>
              </a:rPr>
              <a:t>.</a:t>
            </a:r>
          </a:p>
          <a:p>
            <a:pPr marL="539750" lvl="0" indent="-53975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041525" algn="ctr"/>
              </a:tabLst>
            </a:pPr>
            <a:endParaRPr lang="en-GB" altLang="es-ES_tradnl" sz="5000" dirty="0">
              <a:solidFill>
                <a:srgbClr val="FF0000"/>
              </a:solidFill>
              <a:latin typeface="Univers 57 Condensed"/>
            </a:endParaRPr>
          </a:p>
          <a:p>
            <a:pPr marL="539750" lvl="0" indent="-53975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041525" algn="ctr"/>
              </a:tabLst>
            </a:pPr>
            <a:r>
              <a:rPr lang="sk-SK" altLang="es-ES_tradnl" sz="5000" dirty="0">
                <a:solidFill>
                  <a:srgbClr val="FF0000"/>
                </a:solidFill>
                <a:latin typeface="+mn-lt"/>
              </a:rPr>
              <a:t>	4.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Ak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hráč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zastaví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v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prvom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kroku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obidv</a:t>
            </a:r>
            <a:r>
              <a:rPr lang="sk-SK" altLang="es-ES_tradnl" sz="5000" dirty="0" err="1">
                <a:solidFill>
                  <a:srgbClr val="FF0000"/>
                </a:solidFill>
                <a:latin typeface="+mn-lt"/>
              </a:rPr>
              <a:t>oma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noh</a:t>
            </a:r>
            <a:r>
              <a:rPr lang="sk-SK" altLang="es-ES_tradnl" sz="5000" dirty="0" err="1">
                <a:solidFill>
                  <a:srgbClr val="FF0000"/>
                </a:solidFill>
                <a:latin typeface="+mn-lt"/>
              </a:rPr>
              <a:t>ami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na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podlahe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alebo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sa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obidve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nohy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dotknú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podlahy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súčasne</a:t>
            </a:r>
            <a:r>
              <a:rPr lang="sk-SK" altLang="es-ES_tradnl" sz="5000" dirty="0">
                <a:solidFill>
                  <a:srgbClr val="FF0000"/>
                </a:solidFill>
                <a:latin typeface="+mn-lt"/>
              </a:rPr>
              <a:t>,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môže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začať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pivotovať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a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použiť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ľubovoľnú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nohu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ako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pivotovú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.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Ak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sa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potom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odrazí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z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obidvoch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nôh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žiadna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noha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sa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nesmie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vrátiť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na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palubovku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predtým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ako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lopta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opustí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ruku</a:t>
            </a:r>
            <a:r>
              <a:rPr lang="en-GB" altLang="es-ES_tradnl" sz="5000" dirty="0">
                <a:solidFill>
                  <a:srgbClr val="FF0000"/>
                </a:solidFill>
                <a:latin typeface="Univers 57 Condensed"/>
              </a:rPr>
              <a:t> (y) </a:t>
            </a:r>
            <a:r>
              <a:rPr lang="en-GB" altLang="es-ES_tradnl" sz="5000" dirty="0" err="1">
                <a:solidFill>
                  <a:srgbClr val="FF0000"/>
                </a:solidFill>
                <a:latin typeface="Univers 57 Condensed"/>
              </a:rPr>
              <a:t>hráča</a:t>
            </a:r>
            <a:r>
              <a:rPr lang="sk-SK" altLang="es-ES_tradnl" sz="5000" dirty="0">
                <a:solidFill>
                  <a:srgbClr val="FF0000"/>
                </a:solidFill>
                <a:latin typeface="+mn-lt"/>
              </a:rPr>
              <a:t>.</a:t>
            </a:r>
          </a:p>
          <a:p>
            <a:pPr marL="539750" lvl="0" indent="-53975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041525" algn="ctr"/>
              </a:tabLst>
            </a:pPr>
            <a:endParaRPr lang="en-GB" altLang="es-ES_tradnl" sz="4000" dirty="0">
              <a:solidFill>
                <a:srgbClr val="FF0000"/>
              </a:solidFill>
              <a:latin typeface="Univers 57 Condensed"/>
            </a:endParaRPr>
          </a:p>
          <a:p>
            <a:pPr marL="539750" lvl="0" indent="-53975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041525" algn="ctr"/>
              </a:tabLst>
            </a:pPr>
            <a:r>
              <a:rPr lang="sk-SK" altLang="es-ES_tradnl" sz="4000" dirty="0">
                <a:solidFill>
                  <a:srgbClr val="FF0000"/>
                </a:solidFill>
                <a:latin typeface="+mn-lt"/>
              </a:rPr>
              <a:t>	</a:t>
            </a:r>
            <a:endParaRPr lang="es-ES_tradnl" sz="1000" dirty="0">
              <a:latin typeface="Univers 57 Condensed" charset="0"/>
              <a:ea typeface="Univers 57 Condensed" charset="0"/>
              <a:cs typeface="Univers 57 Condensed" charset="0"/>
            </a:endParaRPr>
          </a:p>
        </p:txBody>
      </p:sp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297455" y="287526"/>
            <a:ext cx="8229600" cy="637987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>
                <a:solidFill>
                  <a:schemeClr val="tx1"/>
                </a:solidFill>
                <a:latin typeface="Fiba" panose="02010500040101020104" pitchFamily="2" charset="0"/>
                <a:cs typeface="Calibri" panose="020F0502020204030204" pitchFamily="34" charset="0"/>
              </a:rPr>
              <a:t>ČLÁNOK</a:t>
            </a:r>
            <a:r>
              <a:rPr lang="es-ES" sz="3200" b="1" dirty="0">
                <a:solidFill>
                  <a:schemeClr val="tx1"/>
                </a:solidFill>
                <a:latin typeface="Fiba" panose="02010500040101020104" pitchFamily="2" charset="0"/>
                <a:cs typeface="Calibri" panose="020F0502020204030204" pitchFamily="34" charset="0"/>
              </a:rPr>
              <a:t> 25</a:t>
            </a:r>
            <a:r>
              <a:rPr lang="sk-SK" sz="3200" b="1" dirty="0">
                <a:solidFill>
                  <a:schemeClr val="tx1"/>
                </a:solidFill>
                <a:latin typeface="Fiba" panose="02010500040101020104" pitchFamily="2" charset="0"/>
                <a:cs typeface="Calibri" panose="020F0502020204030204" pitchFamily="34" charset="0"/>
              </a:rPr>
              <a:t> KROKY -</a:t>
            </a:r>
            <a:r>
              <a:rPr lang="es-ES" sz="3200" b="1" dirty="0">
                <a:solidFill>
                  <a:schemeClr val="tx1"/>
                </a:solidFill>
                <a:latin typeface="Fiba" panose="02010500040101020104" pitchFamily="2" charset="0"/>
                <a:cs typeface="Calibri" panose="020F0502020204030204" pitchFamily="34" charset="0"/>
              </a:rPr>
              <a:t> </a:t>
            </a:r>
            <a:r>
              <a:rPr lang="sk-SK" sz="3200" b="1" dirty="0">
                <a:solidFill>
                  <a:schemeClr val="tx1"/>
                </a:solidFill>
                <a:latin typeface="Fiba" panose="02010500040101020104" pitchFamily="2" charset="0"/>
                <a:cs typeface="Calibri" panose="020F0502020204030204" pitchFamily="34" charset="0"/>
              </a:rPr>
              <a:t>PRAVIDLO</a:t>
            </a:r>
            <a:r>
              <a:rPr lang="es-ES" sz="3200" b="1" dirty="0">
                <a:solidFill>
                  <a:schemeClr val="tx1"/>
                </a:solidFill>
                <a:latin typeface="Fiba" panose="02010500040101020104" pitchFamily="2" charset="0"/>
                <a:cs typeface="Calibri" panose="020F0502020204030204" pitchFamily="34" charset="0"/>
              </a:rPr>
              <a:t>  (</a:t>
            </a:r>
            <a:r>
              <a:rPr lang="sk-SK" sz="3200" b="1" dirty="0">
                <a:solidFill>
                  <a:schemeClr val="tx1"/>
                </a:solidFill>
                <a:latin typeface="Fiba" panose="02010500040101020104" pitchFamily="2" charset="0"/>
                <a:cs typeface="Calibri" panose="020F0502020204030204" pitchFamily="34" charset="0"/>
              </a:rPr>
              <a:t>3</a:t>
            </a:r>
            <a:r>
              <a:rPr lang="es-ES" sz="3200" b="1" dirty="0">
                <a:solidFill>
                  <a:schemeClr val="tx1"/>
                </a:solidFill>
                <a:latin typeface="Fiba" panose="02010500040101020104" pitchFamily="2" charset="0"/>
                <a:cs typeface="Calibri" panose="020F0502020204030204" pitchFamily="34" charset="0"/>
              </a:rPr>
              <a:t>)</a:t>
            </a:r>
            <a:endParaRPr lang="es-ES_tradnl" sz="3200" dirty="0">
              <a:solidFill>
                <a:schemeClr val="tx1"/>
              </a:solidFill>
              <a:latin typeface="Fiba" panose="020105000401010201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839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11042</TotalTime>
  <Words>1885</Words>
  <Application>Microsoft Office PowerPoint</Application>
  <PresentationFormat>Prezentácia na obrazovke (4:3)</PresentationFormat>
  <Paragraphs>370</Paragraphs>
  <Slides>41</Slides>
  <Notes>10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41</vt:i4>
      </vt:variant>
    </vt:vector>
  </HeadingPairs>
  <TitlesOfParts>
    <vt:vector size="50" baseType="lpstr">
      <vt:lpstr>Arial</vt:lpstr>
      <vt:lpstr>Arial Bold</vt:lpstr>
      <vt:lpstr>Calibri</vt:lpstr>
      <vt:lpstr>Courier New</vt:lpstr>
      <vt:lpstr>Fiba</vt:lpstr>
      <vt:lpstr>Univers 57 Condensed</vt:lpstr>
      <vt:lpstr>Wingdings</vt:lpstr>
      <vt:lpstr>Office Theme</vt:lpstr>
      <vt:lpstr>Office Theme</vt:lpstr>
      <vt:lpstr>Prezentácia programu PowerPoint</vt:lpstr>
      <vt:lpstr>poznámka</vt:lpstr>
      <vt:lpstr>Prezentácia programu PowerPoint</vt:lpstr>
      <vt:lpstr>Prezentácia programu PowerPoint</vt:lpstr>
      <vt:lpstr>Prezentácia programu PowerPoint</vt:lpstr>
      <vt:lpstr>Prezentácia programu PowerPoint</vt:lpstr>
      <vt:lpstr>ČLÁNOK 25 KROKY - PRAVIDLO  (1)</vt:lpstr>
      <vt:lpstr>ČLÁNOK 25 KROKY - PRAVIDLO  (2)</vt:lpstr>
      <vt:lpstr>ČLÁNOK 25 KROKY - PRAVIDLO  (3)</vt:lpstr>
      <vt:lpstr>ČLÁNOK 25 KROKY - PRAVIDLO  (4)</vt:lpstr>
      <vt:lpstr>ČLÁNOK 25 KROKY - PRAVIDLO  (5)</vt:lpstr>
      <vt:lpstr>ZMENA PRINCÍPU  - ČLÁNOK  25  KROKY zatiaľ čo -&gt; potom</vt:lpstr>
      <vt:lpstr>THE PRINCIPLE CHANGE  - ART. 25  TRAVELLING “ZERO STEP”</vt:lpstr>
      <vt:lpstr>Prezentácia programu PowerPoint</vt:lpstr>
      <vt:lpstr>ČLÁNOK 25 KROKY - PRAVIDLO  (1)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The 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Simon Cornes</dc:creator>
  <cp:lastModifiedBy>Petr Sudek</cp:lastModifiedBy>
  <cp:revision>471</cp:revision>
  <cp:lastPrinted>2017-09-04T10:58:49Z</cp:lastPrinted>
  <dcterms:created xsi:type="dcterms:W3CDTF">2012-11-02T08:55:57Z</dcterms:created>
  <dcterms:modified xsi:type="dcterms:W3CDTF">2017-10-04T11:09:49Z</dcterms:modified>
</cp:coreProperties>
</file>