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6"/>
  </p:notesMasterIdLst>
  <p:handoutMasterIdLst>
    <p:handoutMasterId r:id="rId47"/>
  </p:handoutMasterIdLst>
  <p:sldIdLst>
    <p:sldId id="458" r:id="rId3"/>
    <p:sldId id="526" r:id="rId4"/>
    <p:sldId id="543" r:id="rId5"/>
    <p:sldId id="540" r:id="rId6"/>
    <p:sldId id="446" r:id="rId7"/>
    <p:sldId id="475" r:id="rId8"/>
    <p:sldId id="524" r:id="rId9"/>
    <p:sldId id="480" r:id="rId10"/>
    <p:sldId id="528" r:id="rId11"/>
    <p:sldId id="523" r:id="rId12"/>
    <p:sldId id="476" r:id="rId13"/>
    <p:sldId id="514" r:id="rId14"/>
    <p:sldId id="534" r:id="rId15"/>
    <p:sldId id="482" r:id="rId16"/>
    <p:sldId id="516" r:id="rId17"/>
    <p:sldId id="533" r:id="rId18"/>
    <p:sldId id="513" r:id="rId19"/>
    <p:sldId id="541" r:id="rId20"/>
    <p:sldId id="538" r:id="rId21"/>
    <p:sldId id="542" r:id="rId22"/>
    <p:sldId id="506" r:id="rId23"/>
    <p:sldId id="532" r:id="rId24"/>
    <p:sldId id="497" r:id="rId25"/>
    <p:sldId id="499" r:id="rId26"/>
    <p:sldId id="515" r:id="rId27"/>
    <p:sldId id="507" r:id="rId28"/>
    <p:sldId id="478" r:id="rId29"/>
    <p:sldId id="529" r:id="rId30"/>
    <p:sldId id="501" r:id="rId31"/>
    <p:sldId id="521" r:id="rId32"/>
    <p:sldId id="522" r:id="rId33"/>
    <p:sldId id="517" r:id="rId34"/>
    <p:sldId id="544" r:id="rId35"/>
    <p:sldId id="545" r:id="rId36"/>
    <p:sldId id="509" r:id="rId37"/>
    <p:sldId id="530" r:id="rId38"/>
    <p:sldId id="502" r:id="rId39"/>
    <p:sldId id="496" r:id="rId40"/>
    <p:sldId id="518" r:id="rId41"/>
    <p:sldId id="493" r:id="rId42"/>
    <p:sldId id="508" r:id="rId43"/>
    <p:sldId id="531" r:id="rId44"/>
    <p:sldId id="486" r:id="rId45"/>
  </p:sldIdLst>
  <p:sldSz cx="9144000" cy="6858000" type="screen4x3"/>
  <p:notesSz cx="10234613" cy="7099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D1BE97-A88C-45E7-96FC-53222111E612}">
          <p14:sldIdLst>
            <p14:sldId id="458"/>
            <p14:sldId id="526"/>
            <p14:sldId id="543"/>
            <p14:sldId id="540"/>
            <p14:sldId id="446"/>
            <p14:sldId id="475"/>
            <p14:sldId id="524"/>
            <p14:sldId id="480"/>
            <p14:sldId id="528"/>
            <p14:sldId id="523"/>
            <p14:sldId id="476"/>
            <p14:sldId id="514"/>
            <p14:sldId id="534"/>
            <p14:sldId id="482"/>
            <p14:sldId id="516"/>
            <p14:sldId id="533"/>
            <p14:sldId id="513"/>
            <p14:sldId id="541"/>
            <p14:sldId id="538"/>
            <p14:sldId id="542"/>
            <p14:sldId id="506"/>
            <p14:sldId id="532"/>
            <p14:sldId id="497"/>
            <p14:sldId id="499"/>
            <p14:sldId id="515"/>
            <p14:sldId id="507"/>
            <p14:sldId id="478"/>
            <p14:sldId id="529"/>
            <p14:sldId id="501"/>
            <p14:sldId id="521"/>
            <p14:sldId id="522"/>
            <p14:sldId id="517"/>
            <p14:sldId id="544"/>
            <p14:sldId id="545"/>
            <p14:sldId id="509"/>
            <p14:sldId id="530"/>
            <p14:sldId id="502"/>
            <p14:sldId id="496"/>
            <p14:sldId id="518"/>
            <p14:sldId id="493"/>
            <p14:sldId id="508"/>
            <p14:sldId id="531"/>
            <p14:sldId id="4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  <a:srgbClr val="660C34"/>
    <a:srgbClr val="FFCC99"/>
    <a:srgbClr val="8C0A32"/>
    <a:srgbClr val="EEA420"/>
    <a:srgbClr val="C1C1C1"/>
    <a:srgbClr val="76D6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2410" autoAdjust="0"/>
  </p:normalViewPr>
  <p:slideViewPr>
    <p:cSldViewPr snapToGrid="0" snapToObjects="1">
      <p:cViewPr varScale="1">
        <p:scale>
          <a:sx n="55" d="100"/>
          <a:sy n="55" d="100"/>
        </p:scale>
        <p:origin x="155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4999" cy="354965"/>
          </a:xfrm>
          <a:prstGeom prst="rect">
            <a:avLst/>
          </a:prstGeom>
        </p:spPr>
        <p:txBody>
          <a:bodyPr vert="horz" lIns="94763" tIns="47381" rIns="94763" bIns="473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7247" y="1"/>
            <a:ext cx="4434999" cy="354965"/>
          </a:xfrm>
          <a:prstGeom prst="rect">
            <a:avLst/>
          </a:prstGeom>
        </p:spPr>
        <p:txBody>
          <a:bodyPr vert="horz" lIns="94763" tIns="47381" rIns="94763" bIns="47381" rtlCol="0"/>
          <a:lstStyle>
            <a:lvl1pPr algn="r">
              <a:defRPr sz="1200"/>
            </a:lvl1pPr>
          </a:lstStyle>
          <a:p>
            <a:fld id="{D3BC29F6-A6DD-4F61-80BC-8372CE9FD9DE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743103"/>
            <a:ext cx="4434999" cy="354965"/>
          </a:xfrm>
          <a:prstGeom prst="rect">
            <a:avLst/>
          </a:prstGeom>
        </p:spPr>
        <p:txBody>
          <a:bodyPr vert="horz" lIns="94763" tIns="47381" rIns="94763" bIns="473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7247" y="6743103"/>
            <a:ext cx="4434999" cy="354965"/>
          </a:xfrm>
          <a:prstGeom prst="rect">
            <a:avLst/>
          </a:prstGeom>
        </p:spPr>
        <p:txBody>
          <a:bodyPr vert="horz" lIns="94763" tIns="47381" rIns="94763" bIns="47381" rtlCol="0" anchor="b"/>
          <a:lstStyle>
            <a:lvl1pPr algn="r">
              <a:defRPr sz="1200"/>
            </a:lvl1pPr>
          </a:lstStyle>
          <a:p>
            <a:fld id="{902DDF29-4A55-4C77-AAD1-805D88BA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24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434999" cy="354965"/>
          </a:xfrm>
          <a:prstGeom prst="rect">
            <a:avLst/>
          </a:prstGeom>
        </p:spPr>
        <p:txBody>
          <a:bodyPr vert="horz" lIns="94763" tIns="47381" rIns="94763" bIns="473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247" y="1"/>
            <a:ext cx="4434999" cy="354965"/>
          </a:xfrm>
          <a:prstGeom prst="rect">
            <a:avLst/>
          </a:prstGeom>
        </p:spPr>
        <p:txBody>
          <a:bodyPr vert="horz" lIns="94763" tIns="47381" rIns="94763" bIns="47381" rtlCol="0"/>
          <a:lstStyle>
            <a:lvl1pPr algn="r">
              <a:defRPr sz="1200"/>
            </a:lvl1pPr>
          </a:lstStyle>
          <a:p>
            <a:fld id="{3389E6CF-D538-46A2-A5AC-91392F4F4C7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1813"/>
            <a:ext cx="3548063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3" tIns="47381" rIns="94763" bIns="473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3" y="3372169"/>
            <a:ext cx="8187690" cy="3194685"/>
          </a:xfrm>
          <a:prstGeom prst="rect">
            <a:avLst/>
          </a:prstGeom>
        </p:spPr>
        <p:txBody>
          <a:bodyPr vert="horz" lIns="94763" tIns="47381" rIns="94763" bIns="473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743103"/>
            <a:ext cx="4434999" cy="354965"/>
          </a:xfrm>
          <a:prstGeom prst="rect">
            <a:avLst/>
          </a:prstGeom>
        </p:spPr>
        <p:txBody>
          <a:bodyPr vert="horz" lIns="94763" tIns="47381" rIns="94763" bIns="473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247" y="6743103"/>
            <a:ext cx="4434999" cy="354965"/>
          </a:xfrm>
          <a:prstGeom prst="rect">
            <a:avLst/>
          </a:prstGeom>
        </p:spPr>
        <p:txBody>
          <a:bodyPr vert="horz" lIns="94763" tIns="47381" rIns="94763" bIns="47381" rtlCol="0" anchor="b"/>
          <a:lstStyle>
            <a:lvl1pPr algn="r">
              <a:defRPr sz="1200"/>
            </a:lvl1pPr>
          </a:lstStyle>
          <a:p>
            <a:fld id="{47B4CC4A-6B18-4E55-8B0E-AE50CF777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50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F32279-1DFB-5242-8DE5-7B17A9EB1D47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913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C34C04AF-0BA3-6F44-A8DB-8D089D18E6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F32279-1DFB-5242-8DE5-7B17A9EB1D47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913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C34C04AF-0BA3-6F44-A8DB-8D089D18E6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F32279-1DFB-5242-8DE5-7B17A9EB1D47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913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C34C04AF-0BA3-6F44-A8DB-8D089D18E6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352CB92-D5AA-0E49-BAAF-3363B7674FA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FC1AC24-DBA3-574A-BE37-0D7F93B20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65" y="33269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352CB92-D5AA-0E49-BAAF-3363B7674FA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FC1AC24-DBA3-574A-BE37-0D7F93B20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352CB92-D5AA-0E49-BAAF-3363B7674FA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FC1AC24-DBA3-574A-BE37-0D7F93B20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65" y="33269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352CB92-D5AA-0E49-BAAF-3363B7674FA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FC1AC24-DBA3-574A-BE37-0D7F93B20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65" y="332694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352CB92-D5AA-0E49-BAAF-3363B7674FA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FC1AC24-DBA3-574A-BE37-0D7F93B20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65" y="33269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352CB92-D5AA-0E49-BAAF-3363B7674FA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FC1AC24-DBA3-574A-BE37-0D7F93B20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352CB92-D5AA-0E49-BAAF-3363B7674FA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FC1AC24-DBA3-574A-BE37-0D7F93B20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352CB92-D5AA-0E49-BAAF-3363B7674FA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FC1AC24-DBA3-574A-BE37-0D7F93B20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F32279-1DFB-5242-8DE5-7B17A9EB1D47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913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C34C04AF-0BA3-6F44-A8DB-8D089D18E6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352CB92-D5AA-0E49-BAAF-3363B7674FA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FC1AC24-DBA3-574A-BE37-0D7F93B20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65" y="33269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352CB92-D5AA-0E49-BAAF-3363B7674FA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FC1AC24-DBA3-574A-BE37-0D7F93B20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352CB92-D5AA-0E49-BAAF-3363B7674FAD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9FC1AC24-DBA3-574A-BE37-0D7F93B20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F32279-1DFB-5242-8DE5-7B17A9EB1D47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3913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C34C04AF-0BA3-6F44-A8DB-8D089D18E6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F32279-1DFB-5242-8DE5-7B17A9EB1D47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3913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C34C04AF-0BA3-6F44-A8DB-8D089D18E6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F32279-1DFB-5242-8DE5-7B17A9EB1D47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03913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C34C04AF-0BA3-6F44-A8DB-8D089D18E6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F32279-1DFB-5242-8DE5-7B17A9EB1D47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03913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C34C04AF-0BA3-6F44-A8DB-8D089D18E6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F32279-1DFB-5242-8DE5-7B17A9EB1D47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03913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C34C04AF-0BA3-6F44-A8DB-8D089D18E6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F32279-1DFB-5242-8DE5-7B17A9EB1D47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3913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C34C04AF-0BA3-6F44-A8DB-8D089D18E6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32F32279-1DFB-5242-8DE5-7B17A9EB1D47}" type="datetimeFigureOut">
              <a:rPr lang="en-US" smtClean="0"/>
              <a:pPr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3913" y="6492876"/>
            <a:ext cx="2133600" cy="365125"/>
          </a:xfrm>
          <a:prstGeom prst="rect">
            <a:avLst/>
          </a:prstGeom>
        </p:spPr>
        <p:txBody>
          <a:bodyPr/>
          <a:lstStyle/>
          <a:p>
            <a:fld id="{C34C04AF-0BA3-6F44-A8DB-8D089D18E6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0881"/>
            <a:ext cx="8229600" cy="637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8411635" y="6483853"/>
            <a:ext cx="550333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fld id="{D3E2F691-E059-DE45-BED1-F2F3E8547E09}" type="slidenum">
              <a:rPr lang="en-US" sz="1200" b="1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sz="1200" b="1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Fiba" charset="0"/>
          <a:ea typeface="Fiba" charset="0"/>
          <a:cs typeface="Fiba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C1.1_2017Rules_UF_CORRECT_C1_no%20legitimate%20attempt%20to%20play%20ball__WOQT2016_ARG-TUR.mp4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C1.2_2017Rules_UF_C1_no%20legitimate%20attempt%20to%20play%20ball_grabbing%20the%20shirt_Eurobasket2017w_RUS-LAT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C1.3._2017Rules_UF_%20C1%20no%20legitimate%20attempt%20to%20play%20ball_%20Elbowing%20(contact)_Rio2016_SRB-AUS.mp4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C1.4._2017Rules_UF_C1_No%20legitimate%20attempt%20to%20play%20the%20ball_Rio2016w_JPN-AUS.mp4" TargetMode="Externa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C1.5._2017Rules_UF_C1_No%20legitimate%20attempt%20to%20play%20the%20ball_Rio2016_CRO-SRB.mp4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refereeing@fiba.co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C1.6._2017%20Rules_%20UF_INCORRECT_C1%20obvious%20no%20legitimate%20attempt%20to%20play%20ball_Eurobasket2017_FIN-POL.mp4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C2.1._2017Rules_UF_C2_Defense_Excessive%20Contact_Rio2016_AUS-VEN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C2.2._2017Rules_UF_C2_Defense_Excessive%20Contact_Americas2015_VEN-ARG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C2.3._2017Rules_UF_C2_Defense_Excessive%20Contact%20by%20left%20arm%20what%20stays%20down_Rio2016_CRO-ESP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C2.4.1%20Normal%20Foul.mp4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C2.4._2017Rules_UF_C2_Excessive%20contact%20jumping%20forward_Rio2016_AUS-VEN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C3.1._2017Rules_UF_Unnecessary%20Contact_Rio2016_SRB-FRA.mp4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C3.2._2017Rules_UF_C3_Normal%20Foul_Rio2016_SRB-FRA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C3.3._2017Rules_UF_C3_Unnecessary%20Contact_Rio2016w_BLR-TUR.mp4" TargetMode="Externa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C3.4._2017Rules_UF_C3_Normal%20Foul_Rio2016_LTU-CRO.mp4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C3.5._2017Rules_UF_Defense_Unnecessary%20Contact_Eurobasket2017_ISL-GRE.mp4" TargetMode="Externa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C3.6._2017Rules_UF_C3_Normal%20Foul_Rio2016_ESP-BRA.mp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hyperlink" Target="C3.7._2017Rules_UF_C3_Un-necessary%20Contact_Rio2016_BRA-CRO.mp4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C4.1._2017Rules_UF_C4_Contact%20laterally%20and%20last%20player%20situation_Rio2016_AUS-FRAmp4.mp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C4.2_2017Rules_UF_Last%20player_correct%20decision_WOQT2016_BLR-KOR.mp4" TargetMode="Externa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C4.3._2017Rules_UF_C4_Last%20player_contact%20behind%20and%20still%20dribbling.mp4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C4.4._2017Rules_UF_C4_Last%20player_contact%20laterally%20but%20AOS%20has%20started_no%20C4%20calid_Normal%20Foul_Rio2016_CHN-AUS.mp4" TargetMode="Externa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C5.2%20UF%20last%202%20minutes%20throw-in.mp4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hyperlink" Target="C5.1._2017Rules_UF_Last%202%20min_%20Defensive%20Foul_Throw-in_Rio2016w_FRA-CAN.mp4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95300" y="1682982"/>
            <a:ext cx="8178183" cy="126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k-SK" sz="3600" b="1" dirty="0">
                <a:latin typeface="Fiba" panose="02010500040101020104" pitchFamily="2" charset="0"/>
                <a:ea typeface="Fiba" charset="0"/>
                <a:cs typeface="Calibri" panose="020F0502020204030204" pitchFamily="34" charset="0"/>
              </a:rPr>
              <a:t>PRAVIDLÁ</a:t>
            </a:r>
            <a:r>
              <a:rPr lang="en-US" sz="3600" b="1" dirty="0">
                <a:latin typeface="Fiba" panose="02010500040101020104" pitchFamily="2" charset="0"/>
                <a:ea typeface="Fiba" charset="0"/>
                <a:cs typeface="Calibri" panose="020F0502020204030204" pitchFamily="34" charset="0"/>
              </a:rPr>
              <a:t> 2017+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k-SK" sz="3600" b="1" dirty="0">
                <a:latin typeface="Fiba" panose="02010500040101020104" pitchFamily="2" charset="0"/>
                <a:ea typeface="Fiba" charset="0"/>
                <a:cs typeface="Calibri" panose="020F0502020204030204" pitchFamily="34" charset="0"/>
              </a:rPr>
              <a:t>Článok</a:t>
            </a:r>
            <a:r>
              <a:rPr lang="en-US" sz="3600" b="1" dirty="0">
                <a:latin typeface="Fiba" panose="02010500040101020104" pitchFamily="2" charset="0"/>
                <a:ea typeface="Fiba" charset="0"/>
                <a:cs typeface="Calibri" panose="020F0502020204030204" pitchFamily="34" charset="0"/>
              </a:rPr>
              <a:t> </a:t>
            </a:r>
            <a:r>
              <a:rPr lang="sk-SK" sz="3600" b="1" dirty="0">
                <a:latin typeface="Fiba" panose="02010500040101020104" pitchFamily="2" charset="0"/>
                <a:ea typeface="Fiba" charset="0"/>
                <a:cs typeface="Calibri" panose="020F0502020204030204" pitchFamily="34" charset="0"/>
              </a:rPr>
              <a:t>37</a:t>
            </a:r>
            <a:r>
              <a:rPr lang="en-US" sz="3600" b="1" dirty="0">
                <a:latin typeface="Fiba" panose="02010500040101020104" pitchFamily="2" charset="0"/>
                <a:ea typeface="Fiba" charset="0"/>
                <a:cs typeface="Calibri" panose="020F0502020204030204" pitchFamily="34" charset="0"/>
              </a:rPr>
              <a:t> </a:t>
            </a:r>
            <a:r>
              <a:rPr lang="sk-SK" sz="3600" b="1" dirty="0" err="1">
                <a:latin typeface="Fiba" panose="02010500040101020104" pitchFamily="2" charset="0"/>
                <a:ea typeface="Fiba" charset="0"/>
                <a:cs typeface="Calibri" panose="020F0502020204030204" pitchFamily="34" charset="0"/>
              </a:rPr>
              <a:t>NEŠPORTOVá</a:t>
            </a:r>
            <a:r>
              <a:rPr lang="sk-SK" sz="3600" b="1" dirty="0">
                <a:latin typeface="Fiba" panose="02010500040101020104" pitchFamily="2" charset="0"/>
                <a:ea typeface="Fiba" charset="0"/>
                <a:cs typeface="Calibri" panose="020F0502020204030204" pitchFamily="34" charset="0"/>
              </a:rPr>
              <a:t> CHYBA</a:t>
            </a:r>
            <a:r>
              <a:rPr lang="en-US" sz="3600" b="1" dirty="0">
                <a:latin typeface="Fiba" panose="02010500040101020104" pitchFamily="2" charset="0"/>
                <a:ea typeface="Fiba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latin typeface="Fiba"/>
              <a:cs typeface="Fib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dirty="0">
              <a:latin typeface="Fiba"/>
              <a:ea typeface="+mj-ea"/>
              <a:cs typeface="Fiba"/>
            </a:endParaRPr>
          </a:p>
        </p:txBody>
      </p:sp>
      <p:sp>
        <p:nvSpPr>
          <p:cNvPr id="2" name="Suorakulmio 1"/>
          <p:cNvSpPr/>
          <p:nvPr/>
        </p:nvSpPr>
        <p:spPr>
          <a:xfrm>
            <a:off x="435950" y="2769527"/>
            <a:ext cx="1846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latin typeface="Fiba"/>
              <a:cs typeface="Fiba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7115175" y="6248401"/>
            <a:ext cx="1941741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i="1" dirty="0">
                <a:latin typeface="Fiba" charset="0"/>
                <a:ea typeface="Fiba" charset="0"/>
                <a:cs typeface="Fiba" charset="0"/>
              </a:rPr>
              <a:t>Version 3.0. / 10 </a:t>
            </a:r>
            <a:r>
              <a:rPr lang="en-US" sz="1050" i="1" dirty="0" err="1">
                <a:latin typeface="Fiba" charset="0"/>
                <a:ea typeface="Fiba" charset="0"/>
                <a:cs typeface="Fiba" charset="0"/>
              </a:rPr>
              <a:t>september</a:t>
            </a:r>
            <a:r>
              <a:rPr lang="en-US" sz="1050" i="1" dirty="0">
                <a:latin typeface="Fiba" charset="0"/>
                <a:ea typeface="Fiba" charset="0"/>
                <a:cs typeface="Fiba" charset="0"/>
              </a:rPr>
              <a:t> 2017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i="1" dirty="0">
                <a:latin typeface="Fiba" charset="0"/>
                <a:ea typeface="Fiba" charset="0"/>
                <a:cs typeface="Fiba" charset="0"/>
              </a:rPr>
              <a:t>OBR 2017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iba" charset="0"/>
              <a:ea typeface="Fiba" charset="0"/>
              <a:cs typeface="Fib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68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42900" y="258951"/>
            <a:ext cx="8321706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- K</a:t>
            </a:r>
            <a:r>
              <a:rPr lang="en-AU" sz="3200" b="1" dirty="0">
                <a:latin typeface="Fiba" panose="02010500040101020104" pitchFamily="2" charset="0"/>
              </a:rPr>
              <a:t>RITERIA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382858" y="1662546"/>
            <a:ext cx="7500937" cy="4307592"/>
          </a:xfrm>
        </p:spPr>
        <p:txBody>
          <a:bodyPr>
            <a:normAutofit fontScale="92500"/>
          </a:bodyPr>
          <a:lstStyle/>
          <a:p>
            <a:pPr marL="0" lvl="1" indent="0" algn="just">
              <a:buNone/>
            </a:pPr>
            <a:endParaRPr lang="sk-SK" sz="2400" dirty="0"/>
          </a:p>
          <a:p>
            <a:pPr marL="0" lvl="1" indent="0" algn="just">
              <a:buNone/>
            </a:pPr>
            <a:r>
              <a:rPr lang="sk-SK" sz="2400" dirty="0"/>
              <a:t>Kontakt nie je oprávneným pokusom hrať priamo loptou v duchu a rámci pravidiel. </a:t>
            </a:r>
          </a:p>
          <a:p>
            <a:pPr marL="0" lvl="1" indent="0" algn="just">
              <a:buNone/>
            </a:pPr>
            <a:endParaRPr lang="sk-SK" sz="2400" dirty="0"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marL="0" lvl="1" indent="0" algn="just">
              <a:buNone/>
            </a:pPr>
            <a:r>
              <a:rPr lang="sk-SK" sz="2400" dirty="0"/>
              <a:t>Ide o nadmerný, tvrdý kontakt spôsobený hráčom pri snahe hrať loptou alebo </a:t>
            </a:r>
            <a:r>
              <a:rPr lang="sk-SK" sz="2400" b="1" dirty="0">
                <a:solidFill>
                  <a:srgbClr val="FF0000"/>
                </a:solidFill>
              </a:rPr>
              <a:t>na protihráča</a:t>
            </a:r>
            <a:r>
              <a:rPr lang="en-GB" sz="2400" dirty="0">
                <a:latin typeface="Univers 57 Condensed" charset="0"/>
                <a:ea typeface="Univers 57 Condensed" charset="0"/>
                <a:cs typeface="Univers 57 Condensed" charset="0"/>
              </a:rPr>
              <a:t>. </a:t>
            </a:r>
          </a:p>
          <a:p>
            <a:pPr marL="0" indent="0" algn="just">
              <a:buNone/>
            </a:pPr>
            <a:endParaRPr lang="sk-SK" sz="2400" b="1" u="sng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sk-SK" sz="2400" b="1" u="sng" dirty="0">
                <a:solidFill>
                  <a:srgbClr val="FF0000"/>
                </a:solidFill>
              </a:rPr>
              <a:t>Obranca spôsobí zbytočný kontakt, len aby zastavil postup útočiaceho  družstva pri jeho útočnej aktivite</a:t>
            </a:r>
          </a:p>
          <a:p>
            <a:pPr marL="0" indent="0" algn="just">
              <a:buNone/>
            </a:pPr>
            <a:r>
              <a:rPr lang="sk-SK" sz="2400" b="1" u="sng" dirty="0">
                <a:solidFill>
                  <a:srgbClr val="FF0000"/>
                </a:solidFill>
                <a:ea typeface="Univers 57 Condensed" charset="0"/>
                <a:cs typeface="Univers 57 Condensed" charset="0"/>
              </a:rPr>
              <a:t>Platí to dovtedy kým útočiaci hráč nezačne pokus o hod na kôš.</a:t>
            </a:r>
            <a:endParaRPr lang="sk-SK" sz="2400" dirty="0"/>
          </a:p>
          <a:p>
            <a:pPr marL="0" lvl="1" indent="0" algn="just">
              <a:buNone/>
            </a:pPr>
            <a:endParaRPr lang="en-GB" sz="2000" b="1" dirty="0">
              <a:solidFill>
                <a:srgbClr val="FF0000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  <p:sp>
        <p:nvSpPr>
          <p:cNvPr id="6" name="Rectángulo: esquinas redondeadas 7"/>
          <p:cNvSpPr/>
          <p:nvPr/>
        </p:nvSpPr>
        <p:spPr>
          <a:xfrm>
            <a:off x="228601" y="2022764"/>
            <a:ext cx="857249" cy="775854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iba" panose="02010500040101020104" pitchFamily="2" charset="0"/>
              </a:rPr>
              <a:t>C1</a:t>
            </a:r>
            <a:endParaRPr lang="es-ES_tradnl" sz="4000" dirty="0">
              <a:latin typeface="Fiba" panose="02010500040101020104" pitchFamily="2" charset="0"/>
            </a:endParaRPr>
          </a:p>
        </p:txBody>
      </p:sp>
      <p:sp>
        <p:nvSpPr>
          <p:cNvPr id="7" name="Rectángulo: esquinas redondeadas 7"/>
          <p:cNvSpPr/>
          <p:nvPr/>
        </p:nvSpPr>
        <p:spPr>
          <a:xfrm>
            <a:off x="228601" y="3172691"/>
            <a:ext cx="857250" cy="969817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iba" panose="02010500040101020104" pitchFamily="2" charset="0"/>
              </a:rPr>
              <a:t>C2</a:t>
            </a:r>
            <a:endParaRPr lang="es-ES_tradnl" sz="4000" dirty="0">
              <a:latin typeface="Fiba" panose="02010500040101020104" pitchFamily="2" charset="0"/>
            </a:endParaRPr>
          </a:p>
        </p:txBody>
      </p:sp>
      <p:sp>
        <p:nvSpPr>
          <p:cNvPr id="8" name="Rectángulo: esquinas redondeadas 7"/>
          <p:cNvSpPr/>
          <p:nvPr/>
        </p:nvSpPr>
        <p:spPr>
          <a:xfrm>
            <a:off x="228602" y="4405745"/>
            <a:ext cx="857248" cy="1453936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iba" panose="02010500040101020104" pitchFamily="2" charset="0"/>
              </a:rPr>
              <a:t>C3</a:t>
            </a:r>
            <a:endParaRPr lang="es-ES_tradnl" sz="4000" dirty="0">
              <a:latin typeface="Fiba" panose="0201050004010102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61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57175" y="241000"/>
            <a:ext cx="8534400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- K</a:t>
            </a:r>
            <a:r>
              <a:rPr lang="en-AU" sz="3200" b="1" dirty="0">
                <a:latin typeface="Fiba" panose="02010500040101020104" pitchFamily="2" charset="0"/>
              </a:rPr>
              <a:t>RITERIA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593272" y="1371600"/>
            <a:ext cx="7198303" cy="47936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sk-SK" sz="2000" dirty="0">
              <a:latin typeface="+mn-lt"/>
            </a:endParaRPr>
          </a:p>
          <a:p>
            <a:pPr marL="0" indent="0">
              <a:buNone/>
            </a:pPr>
            <a:r>
              <a:rPr lang="sk-SK" sz="2400" dirty="0">
                <a:latin typeface="+mn-lt"/>
              </a:rPr>
              <a:t>Kontakt obrancu na súpera zozadu, alebo zboku za účelom          zastavenia rýchleho protiútoku, pokiaľ medzi útočníkom a košom      nie je žiadny ďalší obranca. </a:t>
            </a:r>
          </a:p>
          <a:p>
            <a:pPr marL="0" indent="0" algn="just">
              <a:buNone/>
            </a:pPr>
            <a:r>
              <a:rPr lang="sk-SK" sz="2400" b="1" u="sng" dirty="0">
                <a:solidFill>
                  <a:srgbClr val="FF0000"/>
                </a:solidFill>
                <a:latin typeface="+mn-lt"/>
                <a:ea typeface="Univers 57 Condensed" charset="0"/>
                <a:cs typeface="Univers 57 Condensed" charset="0"/>
              </a:rPr>
              <a:t>Platí to dovtedy kým útočiaci hráč nezačne pokus o hod na kôš.</a:t>
            </a:r>
            <a:endParaRPr lang="sk-SK" sz="2400" dirty="0">
              <a:latin typeface="+mn-lt"/>
            </a:endParaRPr>
          </a:p>
          <a:p>
            <a:pPr marL="361950" lvl="1" indent="-276225" algn="just">
              <a:buNone/>
            </a:pPr>
            <a:endParaRPr lang="sk-SK" sz="2000" dirty="0">
              <a:latin typeface="+mn-lt"/>
            </a:endParaRPr>
          </a:p>
          <a:p>
            <a:pPr marL="361950" lvl="1" indent="-276225" algn="just">
              <a:buNone/>
            </a:pPr>
            <a:r>
              <a:rPr lang="sk-SK" sz="2000" dirty="0">
                <a:latin typeface="+mn-lt"/>
              </a:rPr>
              <a:t>     </a:t>
            </a:r>
          </a:p>
          <a:p>
            <a:pPr marL="0" indent="-314325" algn="just">
              <a:buNone/>
            </a:pPr>
            <a:r>
              <a:rPr lang="sk-SK" sz="2400" dirty="0">
                <a:latin typeface="+mn-lt"/>
              </a:rPr>
              <a:t>Kontakt obrancu so súperom na ihrisku počas posledných 2 minút štvrtej štvrtiny a každého predĺženia, ak je lopta v zázemí na vhadzovanie a je stále v rukách rozhodcu, alebo je k dispozícii vhadzujúcemu hráčovi</a:t>
            </a:r>
            <a:endParaRPr lang="en-GB" sz="2400" b="1" u="sng" dirty="0">
              <a:solidFill>
                <a:srgbClr val="FF0000"/>
              </a:solidFill>
              <a:latin typeface="+mn-lt"/>
              <a:ea typeface="Univers 57 Condensed" charset="0"/>
              <a:cs typeface="Univers 57 Condensed" charset="0"/>
            </a:endParaRPr>
          </a:p>
          <a:p>
            <a:pPr marL="361950" lvl="1" indent="-276225" algn="just">
              <a:buNone/>
            </a:pPr>
            <a:endParaRPr lang="sk-SK" sz="1800" dirty="0">
              <a:latin typeface="+mn-lt"/>
            </a:endParaRPr>
          </a:p>
        </p:txBody>
      </p:sp>
      <p:sp>
        <p:nvSpPr>
          <p:cNvPr id="6" name="Rectángulo: esquinas redondeadas 7"/>
          <p:cNvSpPr/>
          <p:nvPr/>
        </p:nvSpPr>
        <p:spPr>
          <a:xfrm>
            <a:off x="457200" y="1828800"/>
            <a:ext cx="857248" cy="1787236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iba" panose="02010500040101020104" pitchFamily="2" charset="0"/>
              </a:rPr>
              <a:t>C4</a:t>
            </a:r>
            <a:endParaRPr lang="es-ES_tradnl" sz="4000" dirty="0">
              <a:latin typeface="Fiba" panose="02010500040101020104" pitchFamily="2" charset="0"/>
            </a:endParaRPr>
          </a:p>
        </p:txBody>
      </p:sp>
      <p:sp>
        <p:nvSpPr>
          <p:cNvPr id="7" name="Rectángulo: esquinas redondeadas 7"/>
          <p:cNvSpPr/>
          <p:nvPr/>
        </p:nvSpPr>
        <p:spPr>
          <a:xfrm>
            <a:off x="457200" y="4350327"/>
            <a:ext cx="857248" cy="1634837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iba" panose="02010500040101020104" pitchFamily="2" charset="0"/>
              </a:rPr>
              <a:t>C5</a:t>
            </a:r>
            <a:endParaRPr lang="es-ES_tradnl" sz="4000" dirty="0">
              <a:latin typeface="Fiba" panose="0201050004010102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sz="2000" dirty="0">
                <a:latin typeface="+mn-lt"/>
              </a:rPr>
              <a:t>Na základe aktuálneho vývoja hry a akcii hráčov, ktorých tak v prevažnej miere vedú tréneri, bolo doplnené ako nové len kritérium C3. Účelom tohto kritéria je odstrániť množstvo zbytočných kontaktov a tzv. nebasketbalových akcii, ktoré negatívne vplývajú na plynulosť, dynamiku hry a atraktivitu stretnutí a nie sú v súlade so zámerom a duchom pravidiel hry.</a:t>
            </a:r>
          </a:p>
          <a:p>
            <a:pPr marL="0" indent="0" algn="just">
              <a:buNone/>
            </a:pPr>
            <a:r>
              <a:rPr lang="sk-SK" sz="2000" dirty="0">
                <a:latin typeface="+mn-lt"/>
              </a:rPr>
              <a:t>Na konzistentnú (vyrovnanú) a správnu interpretáciu pravidla musia rozhodcovia uplatňovať nasledujúce kritéria :</a:t>
            </a:r>
            <a:endParaRPr lang="en-US" sz="2000" dirty="0">
              <a:latin typeface="+mn-lt"/>
            </a:endParaRPr>
          </a:p>
          <a:p>
            <a:r>
              <a:rPr lang="sk-SK" sz="2000" dirty="0">
                <a:solidFill>
                  <a:srgbClr val="FF0000"/>
                </a:solidFill>
                <a:latin typeface="+mn-lt"/>
              </a:rPr>
              <a:t>Hráč bez zjavnej snahy hrať s loptou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  <a:p>
            <a:r>
              <a:rPr lang="sk-SK" sz="2000" dirty="0">
                <a:solidFill>
                  <a:srgbClr val="FF0000"/>
                </a:solidFill>
                <a:latin typeface="+mn-lt"/>
              </a:rPr>
              <a:t>Nebasketbalová akcia 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  <a:p>
            <a:r>
              <a:rPr lang="sk-SK" sz="2000" dirty="0">
                <a:solidFill>
                  <a:srgbClr val="FF0000"/>
                </a:solidFill>
                <a:latin typeface="+mn-lt"/>
              </a:rPr>
              <a:t>Zámer hráča faulovať pričom nie je v dovolenom obrannom postavení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LGP (a</a:t>
            </a:r>
            <a:r>
              <a:rPr lang="sk-SK" sz="2000" dirty="0" err="1">
                <a:solidFill>
                  <a:srgbClr val="FF0000"/>
                </a:solidFill>
                <a:latin typeface="+mn-lt"/>
              </a:rPr>
              <a:t>ktívne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),</a:t>
            </a:r>
          </a:p>
          <a:p>
            <a:r>
              <a:rPr lang="sk-SK" sz="2000" dirty="0">
                <a:solidFill>
                  <a:srgbClr val="FF0000"/>
                </a:solidFill>
                <a:latin typeface="+mn-lt"/>
              </a:rPr>
              <a:t>Obrana v dovolenom obrannom postavení (pasívnom)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.</a:t>
            </a:r>
            <a:endParaRPr lang="es-ES_tradnl" sz="2000" dirty="0">
              <a:latin typeface="+mn-lt"/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600" y="230376"/>
            <a:ext cx="8595804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nové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c3</a:t>
            </a:r>
            <a:br>
              <a:rPr lang="en-AU" sz="2400" b="1" dirty="0">
                <a:latin typeface="Fiba" panose="02010500040101020104" pitchFamily="2" charset="0"/>
              </a:rPr>
            </a:br>
            <a:endParaRPr lang="es-ES_tradnl" sz="2400" dirty="0">
              <a:latin typeface="Fiba" panose="020105000401010201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95300" y="1682982"/>
            <a:ext cx="8045018" cy="97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Fiba"/>
                <a:ea typeface="+mj-ea"/>
                <a:cs typeface="Fiba"/>
              </a:rPr>
              <a:t>PRA</a:t>
            </a:r>
            <a:r>
              <a:rPr lang="sk-SK" sz="3200" b="1" dirty="0" err="1">
                <a:latin typeface="Fiba"/>
                <a:ea typeface="+mj-ea"/>
                <a:cs typeface="Fiba"/>
              </a:rPr>
              <a:t>ktické</a:t>
            </a:r>
            <a:r>
              <a:rPr lang="sk-SK" sz="3200" b="1" dirty="0">
                <a:latin typeface="Fiba"/>
                <a:ea typeface="+mj-ea"/>
                <a:cs typeface="Fiba"/>
              </a:rPr>
              <a:t> príklady</a:t>
            </a:r>
            <a:endParaRPr lang="en-US" sz="3200" b="1" dirty="0">
              <a:latin typeface="Fiba"/>
              <a:ea typeface="+mj-ea"/>
              <a:cs typeface="Fiba"/>
            </a:endParaRPr>
          </a:p>
        </p:txBody>
      </p:sp>
      <p:sp>
        <p:nvSpPr>
          <p:cNvPr id="2" name="Suorakulmio 1"/>
          <p:cNvSpPr/>
          <p:nvPr/>
        </p:nvSpPr>
        <p:spPr>
          <a:xfrm>
            <a:off x="435950" y="2769527"/>
            <a:ext cx="1846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>
              <a:solidFill>
                <a:schemeClr val="bg1"/>
              </a:solidFill>
              <a:latin typeface="Fiba"/>
              <a:cs typeface="Fiba"/>
            </a:endParaRPr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14251" y="258951"/>
            <a:ext cx="8611093" cy="637987"/>
          </a:xfrm>
        </p:spPr>
        <p:txBody>
          <a:bodyPr>
            <a:noAutofit/>
          </a:bodyPr>
          <a:lstStyle/>
          <a:p>
            <a:pPr algn="ctr"/>
            <a:br>
              <a:rPr lang="sk-SK" sz="3200" b="1" dirty="0">
                <a:latin typeface="Fiba" panose="02010500040101020104" pitchFamily="2" charset="0"/>
              </a:rPr>
            </a:br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c1</a:t>
            </a:r>
            <a:br>
              <a:rPr lang="en-AU" sz="2400" b="1" dirty="0">
                <a:latin typeface="Fiba" panose="02010500040101020104" pitchFamily="2" charset="0"/>
              </a:rPr>
            </a:br>
            <a:endParaRPr lang="es-ES_tradnl" sz="24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8" name="Rectángulo: esquinas redondeadas 7"/>
          <p:cNvSpPr/>
          <p:nvPr/>
        </p:nvSpPr>
        <p:spPr>
          <a:xfrm>
            <a:off x="457200" y="1490887"/>
            <a:ext cx="1032983" cy="4430941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C1</a:t>
            </a:r>
            <a:endParaRPr lang="es-ES_tradnl" sz="6000">
              <a:latin typeface="Fiba" panose="02010500040101020104" pitchFamily="2" charset="0"/>
            </a:endParaRPr>
          </a:p>
        </p:txBody>
      </p:sp>
      <p:sp>
        <p:nvSpPr>
          <p:cNvPr id="11" name="Rectángulo: esquinas redondeadas 10"/>
          <p:cNvSpPr/>
          <p:nvPr/>
        </p:nvSpPr>
        <p:spPr>
          <a:xfrm>
            <a:off x="1752107" y="2705953"/>
            <a:ext cx="6691745" cy="2000807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>
              <a:lnSpc>
                <a:spcPct val="150000"/>
              </a:lnSpc>
            </a:pPr>
            <a:r>
              <a:rPr lang="sk-SK" sz="2400" dirty="0"/>
              <a:t>Kontakt nie je oprávneným pokusom hrať priamo loptou v duchu a rámci pravidiel. </a:t>
            </a:r>
          </a:p>
          <a:p>
            <a:pPr marL="93663" lvl="1" indent="0">
              <a:lnSpc>
                <a:spcPct val="150000"/>
              </a:lnSpc>
              <a:buNone/>
            </a:pPr>
            <a:endParaRPr lang="en-GB" sz="2400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01337" y="187514"/>
            <a:ext cx="8620990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 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c1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11" name="Rectángulo: esquinas redondeadas 10"/>
          <p:cNvSpPr/>
          <p:nvPr/>
        </p:nvSpPr>
        <p:spPr>
          <a:xfrm>
            <a:off x="1839192" y="1541667"/>
            <a:ext cx="6691745" cy="1153908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>
              <a:buNone/>
            </a:pPr>
            <a:r>
              <a:rPr lang="sk-SK" sz="2000" u="sng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Video príklad</a:t>
            </a:r>
            <a:r>
              <a:rPr lang="en-US" sz="2000" u="sng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 C1.1</a:t>
            </a:r>
          </a:p>
          <a:p>
            <a:pPr marL="93663" lvl="1" indent="0">
              <a:buNone/>
            </a:pPr>
            <a:r>
              <a:rPr lang="sk-SK" sz="20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Chytenie protihráča za telo</a:t>
            </a:r>
            <a:endParaRPr lang="en-US" sz="2000" dirty="0">
              <a:solidFill>
                <a:srgbClr val="FF0000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marL="93663" lvl="1"/>
            <a:r>
              <a:rPr lang="sk-SK" sz="2000" b="1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Nešportová chyba (UF)</a:t>
            </a:r>
            <a:r>
              <a:rPr lang="sk-SK" sz="20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, nie je to snaha hrať s loptou</a:t>
            </a:r>
            <a:endParaRPr lang="en-US" sz="2000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075" y="2826553"/>
            <a:ext cx="4186237" cy="3797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lipse 6"/>
          <p:cNvSpPr/>
          <p:nvPr/>
        </p:nvSpPr>
        <p:spPr>
          <a:xfrm>
            <a:off x="4619145" y="3892923"/>
            <a:ext cx="1157767" cy="1032305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886" y="2826553"/>
            <a:ext cx="869617" cy="938091"/>
          </a:xfrm>
          <a:prstGeom prst="rect">
            <a:avLst/>
          </a:prstGeom>
        </p:spPr>
      </p:pic>
      <p:sp>
        <p:nvSpPr>
          <p:cNvPr id="10" name="Rectángulo: esquinas redondeadas 7"/>
          <p:cNvSpPr/>
          <p:nvPr/>
        </p:nvSpPr>
        <p:spPr>
          <a:xfrm>
            <a:off x="259774" y="1541667"/>
            <a:ext cx="1032983" cy="4816271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C1</a:t>
            </a:r>
            <a:endParaRPr lang="es-ES_tradnl" sz="6000">
              <a:latin typeface="Fiba" panose="02010500040101020104" pitchFamily="2" charset="0"/>
            </a:endParaRPr>
          </a:p>
        </p:txBody>
      </p:sp>
      <p:pic>
        <p:nvPicPr>
          <p:cNvPr id="8" name="Picture 6">
            <a:hlinkClick r:id="rId5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03" y="6143652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693" y="2891751"/>
            <a:ext cx="5875941" cy="327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01337" y="217615"/>
            <a:ext cx="8443886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 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c1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11" name="Rectángulo: esquinas redondeadas 10"/>
          <p:cNvSpPr/>
          <p:nvPr/>
        </p:nvSpPr>
        <p:spPr>
          <a:xfrm>
            <a:off x="1839192" y="1541667"/>
            <a:ext cx="6691745" cy="1153908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>
              <a:buNone/>
            </a:pPr>
            <a:endParaRPr lang="sk-SK" sz="2000" u="sng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marL="93663" lvl="1" indent="0">
              <a:buNone/>
            </a:pPr>
            <a:r>
              <a:rPr lang="sk-SK" sz="2000" u="sng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Video príklad</a:t>
            </a:r>
            <a:r>
              <a:rPr lang="en-US" sz="2000" u="sng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 C1.2</a:t>
            </a:r>
          </a:p>
          <a:p>
            <a:pPr marL="93663" lvl="1" indent="0">
              <a:buNone/>
            </a:pPr>
            <a:r>
              <a:rPr lang="sk-SK" sz="20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Chytenie (potiahnutie) protihráča za dres</a:t>
            </a:r>
            <a:endParaRPr lang="en-US" sz="2000" dirty="0">
              <a:solidFill>
                <a:srgbClr val="FF0000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marL="93663" lvl="1"/>
            <a:r>
              <a:rPr lang="sk-SK" sz="2000" b="1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Nešportová chyba (UF)</a:t>
            </a:r>
            <a:r>
              <a:rPr lang="sk-SK" sz="20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, nie je to snaha hrať s loptou</a:t>
            </a:r>
            <a:endParaRPr lang="en-US" sz="2000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marL="93663" lvl="1"/>
            <a:endParaRPr lang="en-US" sz="2000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5365487" y="4263881"/>
            <a:ext cx="1157767" cy="1032305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1634" y="2842683"/>
            <a:ext cx="869617" cy="938091"/>
          </a:xfrm>
          <a:prstGeom prst="rect">
            <a:avLst/>
          </a:prstGeom>
        </p:spPr>
      </p:pic>
      <p:sp>
        <p:nvSpPr>
          <p:cNvPr id="10" name="Rectángulo: esquinas redondeadas 7"/>
          <p:cNvSpPr/>
          <p:nvPr/>
        </p:nvSpPr>
        <p:spPr>
          <a:xfrm>
            <a:off x="329912" y="1541668"/>
            <a:ext cx="1032983" cy="4621124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C1</a:t>
            </a:r>
            <a:endParaRPr lang="es-ES_tradnl" sz="6000">
              <a:latin typeface="Fiba" panose="02010500040101020104" pitchFamily="2" charset="0"/>
            </a:endParaRPr>
          </a:p>
        </p:txBody>
      </p:sp>
      <p:pic>
        <p:nvPicPr>
          <p:cNvPr id="8" name="Picture 6">
            <a:hlinkClick r:id="rId4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51" y="6055568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14312" y="258742"/>
            <a:ext cx="8229600" cy="637987"/>
          </a:xfrm>
        </p:spPr>
        <p:txBody>
          <a:bodyPr>
            <a:noAutofit/>
          </a:bodyPr>
          <a:lstStyle/>
          <a:p>
            <a:pPr algn="ctr"/>
            <a:br>
              <a:rPr lang="sk-SK" sz="3200" b="1" dirty="0">
                <a:latin typeface="Fiba" panose="02010500040101020104" pitchFamily="2" charset="0"/>
              </a:rPr>
            </a:br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c1</a:t>
            </a:r>
            <a:br>
              <a:rPr lang="en-AU" sz="2400" b="1" dirty="0">
                <a:latin typeface="Fiba" panose="02010500040101020104" pitchFamily="2" charset="0"/>
              </a:rPr>
            </a:br>
            <a:endParaRPr lang="es-ES_tradnl" sz="24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8" name="Rectángulo: esquinas redondeadas 7"/>
          <p:cNvSpPr/>
          <p:nvPr/>
        </p:nvSpPr>
        <p:spPr>
          <a:xfrm>
            <a:off x="1502164" y="1447059"/>
            <a:ext cx="7370319" cy="1489044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>
              <a:buNone/>
            </a:pPr>
            <a:r>
              <a:rPr lang="sk-SK" sz="24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Video príklad </a:t>
            </a:r>
            <a:r>
              <a:rPr lang="en-US" sz="24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C1.3</a:t>
            </a:r>
            <a:endParaRPr lang="en-GB" sz="2400" u="sng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  <a:p>
            <a:pPr marL="93663" lvl="1" indent="0">
              <a:buNone/>
            </a:pPr>
            <a:r>
              <a:rPr lang="sk-SK" sz="24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Nadmerný pohyb lakťami do strán – ak nastane </a:t>
            </a:r>
            <a:r>
              <a:rPr lang="sk-SK" sz="2400" dirty="0" err="1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kontat</a:t>
            </a:r>
            <a:r>
              <a:rPr lang="sk-SK" sz="24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so súperom, je to </a:t>
            </a:r>
            <a:r>
              <a:rPr lang="sk-SK" sz="2400" b="1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nešportová chyba (UF).</a:t>
            </a:r>
            <a:endParaRPr lang="en-GB" sz="2400" b="1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164" y="3102939"/>
            <a:ext cx="3252355" cy="3085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282" y="3102939"/>
            <a:ext cx="2976319" cy="3078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lipse 9"/>
          <p:cNvSpPr/>
          <p:nvPr/>
        </p:nvSpPr>
        <p:spPr>
          <a:xfrm>
            <a:off x="6853483" y="3653269"/>
            <a:ext cx="1193600" cy="105641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Elipse 10"/>
          <p:cNvSpPr/>
          <p:nvPr/>
        </p:nvSpPr>
        <p:spPr>
          <a:xfrm>
            <a:off x="2834232" y="4034269"/>
            <a:ext cx="1193600" cy="105641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675" y="2990461"/>
            <a:ext cx="869617" cy="938091"/>
          </a:xfrm>
          <a:prstGeom prst="rect">
            <a:avLst/>
          </a:prstGeom>
        </p:spPr>
      </p:pic>
      <p:sp>
        <p:nvSpPr>
          <p:cNvPr id="13" name="Rectángulo: esquinas redondeadas 7"/>
          <p:cNvSpPr/>
          <p:nvPr/>
        </p:nvSpPr>
        <p:spPr>
          <a:xfrm>
            <a:off x="185728" y="1447059"/>
            <a:ext cx="1032983" cy="4733903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C1</a:t>
            </a:r>
            <a:endParaRPr lang="es-ES_tradnl" sz="6000">
              <a:latin typeface="Fiba" panose="02010500040101020104" pitchFamily="2" charset="0"/>
            </a:endParaRPr>
          </a:p>
        </p:txBody>
      </p:sp>
      <p:pic>
        <p:nvPicPr>
          <p:cNvPr id="14" name="Picture 6">
            <a:hlinkClick r:id="rId5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12" y="6082202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5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14312" y="101916"/>
            <a:ext cx="8229600" cy="794813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c1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8" name="Rectángulo: esquinas redondeadas 7"/>
          <p:cNvSpPr/>
          <p:nvPr/>
        </p:nvSpPr>
        <p:spPr>
          <a:xfrm>
            <a:off x="1434986" y="1068586"/>
            <a:ext cx="7008926" cy="1947628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>
              <a:buNone/>
            </a:pPr>
            <a:r>
              <a:rPr lang="sk-SK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Video príklad </a:t>
            </a:r>
            <a:r>
              <a:rPr lang="en-US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C1.4</a:t>
            </a:r>
            <a:endParaRPr lang="en-GB" sz="2000" u="sng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  <a:p>
            <a:pPr marL="93663" lvl="1" indent="0">
              <a:buNone/>
            </a:pP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Obranca si nevšíma loptu a miesto snahy hrať s loptou chytí protihráča s loptou, len so snahou zastaviť jeho postup.za ruku</a:t>
            </a:r>
            <a:r>
              <a:rPr lang="en-GB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. </a:t>
            </a: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Tento príklad nie je to snaha hrať s loptou a preto rozhodnutie zadného rozhodcu kvalifikovať to </a:t>
            </a:r>
            <a:r>
              <a:rPr lang="sk-SK" sz="2000" b="1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ako nešportovú chybu (UF) je správne</a:t>
            </a:r>
            <a:r>
              <a:rPr lang="en-GB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.</a:t>
            </a:r>
          </a:p>
        </p:txBody>
      </p:sp>
      <p:sp>
        <p:nvSpPr>
          <p:cNvPr id="10" name="Elipse 9"/>
          <p:cNvSpPr/>
          <p:nvPr/>
        </p:nvSpPr>
        <p:spPr>
          <a:xfrm>
            <a:off x="6853483" y="3653269"/>
            <a:ext cx="1193600" cy="105641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610" y="3230935"/>
            <a:ext cx="869617" cy="938091"/>
          </a:xfrm>
          <a:prstGeom prst="rect">
            <a:avLst/>
          </a:prstGeom>
        </p:spPr>
      </p:pic>
      <p:sp>
        <p:nvSpPr>
          <p:cNvPr id="13" name="Rectángulo: esquinas redondeadas 7"/>
          <p:cNvSpPr/>
          <p:nvPr/>
        </p:nvSpPr>
        <p:spPr>
          <a:xfrm>
            <a:off x="185728" y="1068585"/>
            <a:ext cx="1032983" cy="5540033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C1</a:t>
            </a:r>
            <a:endParaRPr lang="es-ES_tradnl" sz="6000">
              <a:latin typeface="Fiba" panose="02010500040101020104" pitchFamily="2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681" y="3188071"/>
            <a:ext cx="3485119" cy="352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88" y="3230935"/>
            <a:ext cx="3659234" cy="3529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>
            <a:hlinkClick r:id="rId5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322" y="6180046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14311" y="258742"/>
            <a:ext cx="8572501" cy="637987"/>
          </a:xfrm>
        </p:spPr>
        <p:txBody>
          <a:bodyPr>
            <a:noAutofit/>
          </a:bodyPr>
          <a:lstStyle/>
          <a:p>
            <a:pPr algn="ctr"/>
            <a:r>
              <a:rPr lang="en-AU" sz="3200" b="1" dirty="0">
                <a:latin typeface="Fiba" panose="02010500040101020104" pitchFamily="2" charset="0"/>
              </a:rPr>
              <a:t>ART. </a:t>
            </a:r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c1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6" name="Rectángulo: esquinas redondeadas 5"/>
          <p:cNvSpPr/>
          <p:nvPr/>
        </p:nvSpPr>
        <p:spPr>
          <a:xfrm>
            <a:off x="457200" y="1490888"/>
            <a:ext cx="1032983" cy="1002930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Fiba" panose="02010500040101020104" pitchFamily="2" charset="0"/>
              </a:rPr>
              <a:t>C1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8" name="Rectángulo: esquinas redondeadas 7"/>
          <p:cNvSpPr/>
          <p:nvPr/>
        </p:nvSpPr>
        <p:spPr>
          <a:xfrm>
            <a:off x="1839193" y="1149926"/>
            <a:ext cx="6735228" cy="2258853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>
              <a:buNone/>
            </a:pPr>
            <a:r>
              <a:rPr lang="sk-SK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Video príklad </a:t>
            </a:r>
            <a:r>
              <a:rPr lang="en-US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C1.5</a:t>
            </a:r>
            <a:endParaRPr lang="en-GB" sz="2000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  <a:p>
            <a:pPr marL="93663" lvl="1"/>
            <a:r>
              <a:rPr lang="sk-SK" sz="2000" dirty="0">
                <a:ea typeface="Univers 57 Condensed" charset="0"/>
                <a:cs typeface="Univers 57 Condensed" charset="0"/>
              </a:rPr>
              <a:t>Obranca si nevšíma lopta a má zjavnú snahu spôsobiť kontakt s protihráčom. Toto je </a:t>
            </a:r>
            <a:r>
              <a:rPr lang="sk-SK" sz="2000" b="1" dirty="0">
                <a:ea typeface="Univers 57 Condensed" charset="0"/>
                <a:cs typeface="Univers 57 Condensed" charset="0"/>
              </a:rPr>
              <a:t>nešportová chyba (UF),</a:t>
            </a:r>
            <a:r>
              <a:rPr lang="sk-SK" sz="2000" dirty="0">
                <a:ea typeface="Univers 57 Condensed" charset="0"/>
                <a:cs typeface="Univers 57 Condensed" charset="0"/>
              </a:rPr>
              <a:t> </a:t>
            </a: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bez snahy hrať s loptou</a:t>
            </a:r>
            <a:endParaRPr lang="en-US" sz="2000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  <a:p>
            <a:pPr marL="93663" lvl="1" indent="0">
              <a:buNone/>
            </a:pPr>
            <a:r>
              <a:rPr lang="sk-SK" sz="2000" dirty="0">
                <a:ea typeface="Univers 57 Condensed" charset="0"/>
                <a:cs typeface="Univers 57 Condensed" charset="0"/>
              </a:rPr>
              <a:t>Obvykle sa to stáva v závere stretnutí, ale obdobné akcie musia byť posudzované rovnako počas celého stretnutia. (posudzujte akciu</a:t>
            </a:r>
            <a:r>
              <a:rPr lang="sk-SK" sz="2400" dirty="0">
                <a:ea typeface="Univers 57 Condensed" charset="0"/>
                <a:cs typeface="Univers 57 Condensed" charset="0"/>
              </a:rPr>
              <a:t>)</a:t>
            </a:r>
            <a:endParaRPr lang="en-GB" sz="2400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421" y="3720499"/>
            <a:ext cx="869617" cy="938091"/>
          </a:xfrm>
          <a:prstGeom prst="rect">
            <a:avLst/>
          </a:prstGeom>
        </p:spPr>
      </p:pic>
      <p:sp>
        <p:nvSpPr>
          <p:cNvPr id="13" name="Rectángulo: esquinas redondeadas 7"/>
          <p:cNvSpPr/>
          <p:nvPr/>
        </p:nvSpPr>
        <p:spPr>
          <a:xfrm>
            <a:off x="457200" y="1149925"/>
            <a:ext cx="1032983" cy="2258853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Fiba" panose="02010500040101020104" pitchFamily="2" charset="0"/>
              </a:rPr>
              <a:t>C1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pic>
        <p:nvPicPr>
          <p:cNvPr id="14" name="Imagen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238" y="3720499"/>
            <a:ext cx="5311772" cy="2757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605" y="5138924"/>
            <a:ext cx="1274174" cy="95915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79" y="3788683"/>
            <a:ext cx="2302209" cy="270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>
            <a:hlinkClick r:id="rId6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27" y="6170978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96606"/>
            <a:ext cx="8229600" cy="637987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/>
              <a:t>POZNÁMKA</a:t>
            </a:r>
            <a:endParaRPr lang="en-GB" sz="3200" b="1" dirty="0">
              <a:latin typeface="Fiba" charset="0"/>
              <a:ea typeface="Fiba" charset="0"/>
              <a:cs typeface="Fiba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861457"/>
            <a:ext cx="8229600" cy="4525963"/>
          </a:xfrm>
        </p:spPr>
        <p:txBody>
          <a:bodyPr>
            <a:noAutofit/>
          </a:bodyPr>
          <a:lstStyle/>
          <a:p>
            <a:r>
              <a:rPr lang="en-GB" sz="2400" b="1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T</a:t>
            </a:r>
            <a:r>
              <a:rPr lang="sk-SK" sz="2400" b="1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ento materiál bol vytvorený FIBA </a:t>
            </a:r>
            <a:r>
              <a:rPr lang="sk-SK" sz="2400" b="1" dirty="0" err="1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Referee</a:t>
            </a:r>
            <a:r>
              <a:rPr lang="sk-SK" sz="2400" b="1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 Department a nesmie byť pozmeňovaný a ani inak upravovaný, pokiaľ užívateľ nepoužije „verejnú – otvorenú šablónu“, bez loga FIBA.</a:t>
            </a:r>
            <a:endParaRPr lang="en-GB" sz="2400" b="1" dirty="0">
              <a:latin typeface="Fiba" panose="02010500040101020104" pitchFamily="2" charset="0"/>
              <a:ea typeface="Univers 57 Condensed" charset="0"/>
              <a:cs typeface="Univers 57 Condensed" charset="0"/>
            </a:endParaRPr>
          </a:p>
          <a:p>
            <a:r>
              <a:rPr lang="sk-SK" sz="2400" b="1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Detaily viď  </a:t>
            </a:r>
            <a:r>
              <a:rPr lang="en-GB" sz="2400" b="1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“</a:t>
            </a:r>
            <a:r>
              <a:rPr lang="en-GB" sz="2400" b="1" dirty="0" err="1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FIBA_Powerpoint_Presentations</a:t>
            </a:r>
            <a:r>
              <a:rPr lang="en-GB" sz="2400" b="1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” </a:t>
            </a:r>
            <a:r>
              <a:rPr lang="sk-SK" sz="2400" b="1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, ktorá je priložená</a:t>
            </a:r>
            <a:endParaRPr lang="en-GB" sz="2400" b="1" dirty="0">
              <a:latin typeface="Fiba" panose="02010500040101020104" pitchFamily="2" charset="0"/>
              <a:ea typeface="Univers 57 Condensed" charset="0"/>
              <a:cs typeface="Univers 57 Condensed" charset="0"/>
            </a:endParaRPr>
          </a:p>
          <a:p>
            <a:r>
              <a:rPr lang="sk-SK" sz="2400" b="1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Ak zistíte chybu alebo nezrovnalosť oznámte toto na mailovú adresu</a:t>
            </a:r>
            <a:r>
              <a:rPr lang="en-GB" sz="2400" b="1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 </a:t>
            </a:r>
            <a:r>
              <a:rPr lang="en-GB" sz="2400" b="1" u="sng" dirty="0">
                <a:solidFill>
                  <a:srgbClr val="FF0000"/>
                </a:solidFill>
                <a:latin typeface="Fiba" panose="02010500040101020104" pitchFamily="2" charset="0"/>
                <a:ea typeface="Univers 57 Condensed" charset="0"/>
                <a:cs typeface="Univers 57 Condensed" charset="0"/>
                <a:hlinkClick r:id="rId2"/>
              </a:rPr>
              <a:t>refereeing@fiba.com</a:t>
            </a:r>
            <a:r>
              <a:rPr lang="sk-SK" sz="2400" b="1" u="sng" dirty="0">
                <a:solidFill>
                  <a:srgbClr val="FF0000"/>
                </a:solidFill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 </a:t>
            </a:r>
            <a:r>
              <a:rPr lang="sk-SK" sz="2400" b="1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patriacu FIBA </a:t>
            </a:r>
            <a:r>
              <a:rPr lang="sk-SK" sz="2400" b="1" dirty="0" err="1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Referee</a:t>
            </a:r>
            <a:r>
              <a:rPr lang="sk-SK" sz="2400" b="1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 Department</a:t>
            </a:r>
            <a:r>
              <a:rPr lang="en-GB" sz="2400" b="1" u="sng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 </a:t>
            </a:r>
          </a:p>
          <a:p>
            <a:endParaRPr lang="en-GB" sz="2800" b="1" dirty="0">
              <a:latin typeface="Fiba" panose="02010500040101020104" pitchFamily="2" charset="0"/>
              <a:ea typeface="Univers 57 Condensed" charset="0"/>
              <a:cs typeface="Univers 57 Condensed" charset="0"/>
            </a:endParaRPr>
          </a:p>
          <a:p>
            <a:pPr marL="0" indent="0" algn="ctr">
              <a:buNone/>
            </a:pPr>
            <a:r>
              <a:rPr lang="en-GB" sz="2800" b="1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FIBA Referee </a:t>
            </a:r>
            <a:r>
              <a:rPr lang="en-GB" sz="2800" b="1" dirty="0" err="1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Departme</a:t>
            </a:r>
            <a:r>
              <a:rPr lang="sk-SK" sz="2800" b="1" dirty="0">
                <a:latin typeface="Fiba" panose="02010500040101020104" pitchFamily="2" charset="0"/>
                <a:ea typeface="Univers 57 Condensed" charset="0"/>
                <a:cs typeface="Univers 57 Condensed" charset="0"/>
              </a:rPr>
              <a:t>NT</a:t>
            </a:r>
            <a:endParaRPr lang="en-GB" sz="2800" b="1" dirty="0">
              <a:latin typeface="Fiba" panose="02010500040101020104" pitchFamily="2" charset="0"/>
              <a:ea typeface="Univers 57 Condensed" charset="0"/>
              <a:cs typeface="Univers 57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20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45"/>
          <a:stretch/>
        </p:blipFill>
        <p:spPr>
          <a:xfrm>
            <a:off x="6052731" y="3720499"/>
            <a:ext cx="3091269" cy="272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14311" y="258742"/>
            <a:ext cx="8572501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c1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6" name="Rectángulo: esquinas redondeadas 5"/>
          <p:cNvSpPr/>
          <p:nvPr/>
        </p:nvSpPr>
        <p:spPr>
          <a:xfrm>
            <a:off x="457200" y="1490888"/>
            <a:ext cx="1032983" cy="1002930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Fiba" panose="02010500040101020104" pitchFamily="2" charset="0"/>
              </a:rPr>
              <a:t>C1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8" name="Rectángulo: esquinas redondeadas 7"/>
          <p:cNvSpPr/>
          <p:nvPr/>
        </p:nvSpPr>
        <p:spPr>
          <a:xfrm>
            <a:off x="1839193" y="1149927"/>
            <a:ext cx="6947620" cy="2050473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>
              <a:buNone/>
            </a:pPr>
            <a:endParaRPr lang="sk-SK" sz="2000" u="sng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  <a:p>
            <a:pPr marL="93663" lvl="1" indent="0">
              <a:buNone/>
            </a:pPr>
            <a:r>
              <a:rPr lang="sk-SK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Video príklad </a:t>
            </a:r>
            <a:r>
              <a:rPr lang="en-US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C1.6.</a:t>
            </a:r>
            <a:endParaRPr lang="en-GB" sz="2000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  <a:p>
            <a:pPr marL="93663" lvl="1"/>
            <a:r>
              <a:rPr lang="sk-SK" sz="2000" dirty="0">
                <a:ea typeface="Univers 57 Condensed" charset="0"/>
                <a:cs typeface="Univers 57 Condensed" charset="0"/>
              </a:rPr>
              <a:t>Obranca si nevšíma lopta a má zjavnú snahu spôsobiť kontakt s protihráčom</a:t>
            </a:r>
            <a:r>
              <a:rPr lang="en-GB" sz="2000" dirty="0">
                <a:ea typeface="Univers 57 Condensed" charset="0"/>
                <a:cs typeface="Univers 57 Condensed" charset="0"/>
              </a:rPr>
              <a:t>. </a:t>
            </a:r>
            <a:r>
              <a:rPr lang="en-US" sz="2000" b="1" u="sng" dirty="0">
                <a:ea typeface="Univers 57 Condensed" charset="0"/>
                <a:cs typeface="Univers 57 Condensed" charset="0"/>
              </a:rPr>
              <a:t>T</a:t>
            </a:r>
            <a:r>
              <a:rPr lang="sk-SK" sz="2000" b="1" u="sng" dirty="0">
                <a:ea typeface="Univers 57 Condensed" charset="0"/>
                <a:cs typeface="Univers 57 Condensed" charset="0"/>
              </a:rPr>
              <a:t>ento</a:t>
            </a:r>
            <a:r>
              <a:rPr lang="en-US" sz="2000" b="1" u="sng" dirty="0">
                <a:ea typeface="Univers 57 Condensed" charset="0"/>
                <a:cs typeface="Univers 57 Condensed" charset="0"/>
              </a:rPr>
              <a:t> video </a:t>
            </a:r>
            <a:r>
              <a:rPr lang="sk-SK" sz="2000" b="1" u="sng" dirty="0">
                <a:ea typeface="Univers 57 Condensed" charset="0"/>
                <a:cs typeface="Univers 57 Condensed" charset="0"/>
              </a:rPr>
              <a:t>príklad je očividná nešportová chyba(UF)</a:t>
            </a:r>
            <a:r>
              <a:rPr lang="en-US" sz="2000" b="1" u="sng" dirty="0">
                <a:ea typeface="Univers 57 Condensed" charset="0"/>
                <a:cs typeface="Univers 57 Condensed" charset="0"/>
              </a:rPr>
              <a:t> </a:t>
            </a:r>
            <a:r>
              <a:rPr lang="sk-SK" sz="2000" dirty="0">
                <a:ea typeface="Univers 57 Condensed" charset="0"/>
                <a:cs typeface="Univers 57 Condensed" charset="0"/>
              </a:rPr>
              <a:t>bez zjavnej snahy hrať loptu.</a:t>
            </a:r>
            <a:r>
              <a:rPr lang="en-US" sz="2000" b="1" u="sng" dirty="0">
                <a:ea typeface="Univers 57 Condensed" charset="0"/>
                <a:cs typeface="Univers 57 Condensed" charset="0"/>
              </a:rPr>
              <a:t> </a:t>
            </a:r>
            <a:r>
              <a:rPr lang="sk-SK" sz="2000" dirty="0">
                <a:ea typeface="Univers 57 Condensed" charset="0"/>
                <a:cs typeface="Univers 57 Condensed" charset="0"/>
              </a:rPr>
              <a:t>Obvykle sa to stáva v závere stretnutí, ale obdobné akcie musia byť posudzované rovnako počas celého stretnutia. (posudzujte akciu)</a:t>
            </a:r>
            <a:endParaRPr lang="en-GB" sz="2000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  <a:p>
            <a:pPr marL="93663" lvl="1" indent="0">
              <a:buNone/>
            </a:pPr>
            <a:endParaRPr lang="en-GB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4421" y="3720499"/>
            <a:ext cx="869617" cy="938091"/>
          </a:xfrm>
          <a:prstGeom prst="rect">
            <a:avLst/>
          </a:prstGeom>
        </p:spPr>
      </p:pic>
      <p:sp>
        <p:nvSpPr>
          <p:cNvPr id="13" name="Rectángulo: esquinas redondeadas 7"/>
          <p:cNvSpPr/>
          <p:nvPr/>
        </p:nvSpPr>
        <p:spPr>
          <a:xfrm>
            <a:off x="457200" y="1149927"/>
            <a:ext cx="1032983" cy="2050473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Fiba" panose="02010500040101020104" pitchFamily="2" charset="0"/>
              </a:rPr>
              <a:t>C1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" y="3720499"/>
            <a:ext cx="3338103" cy="270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" r="8726"/>
          <a:stretch/>
        </p:blipFill>
        <p:spPr>
          <a:xfrm>
            <a:off x="3286123" y="3720499"/>
            <a:ext cx="2938047" cy="270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>
            <a:hlinkClick r:id="rId6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27" y="6365857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62000" y="230376"/>
            <a:ext cx="8229600" cy="637987"/>
          </a:xfrm>
        </p:spPr>
        <p:txBody>
          <a:bodyPr>
            <a:noAutofit/>
          </a:bodyPr>
          <a:lstStyle/>
          <a:p>
            <a:pPr algn="ctr"/>
            <a:r>
              <a:rPr lang="sk-SK" b="1" dirty="0">
                <a:latin typeface="Fiba" panose="02010500040101020104" pitchFamily="2" charset="0"/>
              </a:rPr>
              <a:t> </a:t>
            </a:r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c2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8" name="Rectángulo: esquinas redondeadas 7"/>
          <p:cNvSpPr/>
          <p:nvPr/>
        </p:nvSpPr>
        <p:spPr>
          <a:xfrm>
            <a:off x="457200" y="1490887"/>
            <a:ext cx="1032983" cy="4430941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Fiba" panose="02010500040101020104" pitchFamily="2" charset="0"/>
              </a:rPr>
              <a:t>C2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5" name="Rectángulo: esquinas redondeadas 4"/>
          <p:cNvSpPr/>
          <p:nvPr/>
        </p:nvSpPr>
        <p:spPr>
          <a:xfrm>
            <a:off x="1699855" y="2552596"/>
            <a:ext cx="6691745" cy="2307522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>
              <a:lnSpc>
                <a:spcPct val="150000"/>
              </a:lnSpc>
            </a:pPr>
            <a:r>
              <a:rPr lang="sk-SK" sz="2400" dirty="0"/>
              <a:t>Nadmerný, tvrdý kontakt spôsobený hráčom pri snahe hrať loptou alebo </a:t>
            </a:r>
            <a:r>
              <a:rPr lang="sk-SK" sz="2400" b="1" dirty="0">
                <a:solidFill>
                  <a:srgbClr val="FF0000"/>
                </a:solidFill>
              </a:rPr>
              <a:t>na protihráča</a:t>
            </a:r>
            <a:r>
              <a:rPr lang="en-GB" sz="2400" dirty="0">
                <a:latin typeface="Univers 57 Condensed" charset="0"/>
                <a:ea typeface="Univers 57 Condensed" charset="0"/>
                <a:cs typeface="Univers 57 Condensed" charset="0"/>
              </a:rPr>
              <a:t>. </a:t>
            </a:r>
          </a:p>
          <a:p>
            <a:pPr marL="93663" lvl="1" indent="0">
              <a:lnSpc>
                <a:spcPct val="150000"/>
              </a:lnSpc>
              <a:buNone/>
            </a:pPr>
            <a:endParaRPr lang="en-GB" sz="2400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11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0029" y="3365867"/>
            <a:ext cx="2791235" cy="340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8764" y="3314697"/>
            <a:ext cx="3178949" cy="340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05953" y="236224"/>
            <a:ext cx="8463974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 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c2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6" name="Rectángulo: esquinas redondeadas 5"/>
          <p:cNvSpPr/>
          <p:nvPr/>
        </p:nvSpPr>
        <p:spPr>
          <a:xfrm>
            <a:off x="185734" y="1216595"/>
            <a:ext cx="1032983" cy="5498527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C2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9" name="Rectángulo: esquinas redondeadas 8"/>
          <p:cNvSpPr/>
          <p:nvPr/>
        </p:nvSpPr>
        <p:spPr>
          <a:xfrm>
            <a:off x="1457778" y="1216595"/>
            <a:ext cx="7057569" cy="2112401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defTabSz="476250"/>
            <a:r>
              <a:rPr lang="sk-SK" u="sng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Video príklad</a:t>
            </a:r>
            <a:r>
              <a:rPr lang="en-AU" u="sng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 C2.1</a:t>
            </a:r>
          </a:p>
          <a:p>
            <a:pPr marL="93663" lvl="1" defTabSz="476250"/>
            <a:r>
              <a:rPr lang="sk-SK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Hráč sa môže dopustiť osobnej chyby (faulu) normálnou obrannou akciou, nemusí však zastaviť protihráča „za každú cenu“ bez snahy hrať s loptou, ale len do protihráča. Nadmerný a intenzívny kontakt musí byť posúdený ako nešportová chyba</a:t>
            </a:r>
            <a:r>
              <a:rPr lang="en-AU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. </a:t>
            </a:r>
            <a:r>
              <a:rPr lang="sk-SK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Dodržte správnu techniku –analýza- </a:t>
            </a:r>
            <a:r>
              <a:rPr lang="sk-SK" b="1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zapískam normálny faul (1) </a:t>
            </a:r>
            <a:r>
              <a:rPr lang="sk-SK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– povýšim na </a:t>
            </a:r>
            <a:r>
              <a:rPr lang="sk-SK" b="1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nešportovú chybu UF (2)</a:t>
            </a:r>
            <a:endParaRPr lang="en-GB" b="1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1566647" y="3657081"/>
            <a:ext cx="1193600" cy="105641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Elipse 9"/>
          <p:cNvSpPr/>
          <p:nvPr/>
        </p:nvSpPr>
        <p:spPr>
          <a:xfrm>
            <a:off x="6148441" y="3713280"/>
            <a:ext cx="1193600" cy="105641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304" y="3390850"/>
            <a:ext cx="869617" cy="938091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207" y="3419770"/>
            <a:ext cx="804972" cy="850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7225" y="3900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pic>
        <p:nvPicPr>
          <p:cNvPr id="12" name="Picture 6">
            <a:hlinkClick r:id="rId6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78" y="6288418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66700" y="233803"/>
            <a:ext cx="8229600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c2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6" name="Rectángulo: esquinas redondeadas 5"/>
          <p:cNvSpPr/>
          <p:nvPr/>
        </p:nvSpPr>
        <p:spPr>
          <a:xfrm>
            <a:off x="457200" y="1490888"/>
            <a:ext cx="1032983" cy="5117730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C2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8" name="Rectángulo: esquinas redondeadas 7"/>
          <p:cNvSpPr/>
          <p:nvPr/>
        </p:nvSpPr>
        <p:spPr>
          <a:xfrm>
            <a:off x="1629642" y="1490888"/>
            <a:ext cx="6866658" cy="1651429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 defTabSz="476250">
              <a:buNone/>
            </a:pPr>
            <a:r>
              <a:rPr lang="sk-SK" u="sng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Video príklad </a:t>
            </a:r>
            <a:r>
              <a:rPr lang="en-GB" u="sng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C2.2</a:t>
            </a:r>
          </a:p>
          <a:p>
            <a:pPr marL="93663" lvl="1" indent="0" defTabSz="476250">
              <a:buNone/>
            </a:pPr>
            <a:r>
              <a:rPr lang="sk-SK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Hráč môže reagovať na fintu a dopustiť sa normálnej chyby v obrane, nemusí však zastaviť protihráča „za každú cenu“ bez snahy hrať s loptou, ale len do protihráča. Nadmerný a intenzívny kontakt ľavou rukou na konci akcie je </a:t>
            </a:r>
            <a:r>
              <a:rPr lang="sk-SK" b="1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nešportová chyba (UF)</a:t>
            </a:r>
            <a:r>
              <a:rPr lang="es-ES_tradnl" dirty="0"/>
              <a:t>.</a:t>
            </a:r>
            <a:endParaRPr lang="en-GB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121" y="3255185"/>
            <a:ext cx="2277979" cy="347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Elipse 10"/>
          <p:cNvSpPr/>
          <p:nvPr/>
        </p:nvSpPr>
        <p:spPr>
          <a:xfrm>
            <a:off x="2714021" y="3700606"/>
            <a:ext cx="1193600" cy="105641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0"/>
          <a:stretch/>
        </p:blipFill>
        <p:spPr>
          <a:xfrm>
            <a:off x="5295990" y="3240897"/>
            <a:ext cx="2371639" cy="355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lipse 9"/>
          <p:cNvSpPr/>
          <p:nvPr/>
        </p:nvSpPr>
        <p:spPr>
          <a:xfrm>
            <a:off x="6022785" y="4633244"/>
            <a:ext cx="1193600" cy="105641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Kuva 11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630" y="3170891"/>
            <a:ext cx="869617" cy="938091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559" y="3199465"/>
            <a:ext cx="804972" cy="850050"/>
          </a:xfrm>
          <a:prstGeom prst="rect">
            <a:avLst/>
          </a:prstGeom>
        </p:spPr>
      </p:pic>
      <p:pic>
        <p:nvPicPr>
          <p:cNvPr id="14" name="Picture 6">
            <a:hlinkClick r:id="rId6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866" y="6305708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6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700" y="2902076"/>
            <a:ext cx="1952265" cy="37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530" y="2902076"/>
            <a:ext cx="2031535" cy="370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47238" y="152400"/>
            <a:ext cx="8451395" cy="629199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c2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6" name="Rectángulo: esquinas redondeadas 5"/>
          <p:cNvSpPr/>
          <p:nvPr/>
        </p:nvSpPr>
        <p:spPr>
          <a:xfrm>
            <a:off x="457200" y="1216241"/>
            <a:ext cx="1032983" cy="5127409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C2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2488180" y="3793949"/>
            <a:ext cx="1193600" cy="105641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Elipse 9"/>
          <p:cNvSpPr/>
          <p:nvPr/>
        </p:nvSpPr>
        <p:spPr>
          <a:xfrm>
            <a:off x="6511636" y="4072139"/>
            <a:ext cx="1108364" cy="105641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: esquinas redondeadas 8"/>
          <p:cNvSpPr/>
          <p:nvPr/>
        </p:nvSpPr>
        <p:spPr>
          <a:xfrm>
            <a:off x="1629230" y="892764"/>
            <a:ext cx="7057569" cy="2019512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 defTabSz="476250">
              <a:buNone/>
            </a:pPr>
            <a:r>
              <a:rPr lang="sk-SK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Video príklad </a:t>
            </a:r>
            <a:r>
              <a:rPr lang="en-AU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C2.3</a:t>
            </a:r>
          </a:p>
          <a:p>
            <a:pPr marL="93663" lvl="1" indent="0" defTabSz="476250">
              <a:buNone/>
            </a:pP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Hráč môže reagovať na fintu a dopustiť sa normálnej chyby v obrane, nemusí však zastaviť protihráča „za každú cenu“ bez snahy hrať s loptou, ale len do protihráča. Nadmerný a intenzívny kontakt ľavou rukou na konci akcie je </a:t>
            </a:r>
            <a:r>
              <a:rPr lang="sk-SK" sz="2000" b="1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nešportová chyba (UF)</a:t>
            </a:r>
            <a:r>
              <a:rPr lang="en-AU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.</a:t>
            </a: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826" y="2990941"/>
            <a:ext cx="869617" cy="938091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729" y="2990941"/>
            <a:ext cx="804972" cy="850050"/>
          </a:xfrm>
          <a:prstGeom prst="rect">
            <a:avLst/>
          </a:prstGeom>
        </p:spPr>
      </p:pic>
      <p:pic>
        <p:nvPicPr>
          <p:cNvPr id="12" name="Picture 6">
            <a:hlinkClick r:id="rId6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062" y="6049509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00025" y="251904"/>
            <a:ext cx="8535882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c2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6" name="Rectángulo: esquinas redondeadas 5"/>
          <p:cNvSpPr/>
          <p:nvPr/>
        </p:nvSpPr>
        <p:spPr>
          <a:xfrm>
            <a:off x="457200" y="1209711"/>
            <a:ext cx="1032983" cy="5352157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C2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9" name="Rectángulo: esquinas redondeadas 8"/>
          <p:cNvSpPr/>
          <p:nvPr/>
        </p:nvSpPr>
        <p:spPr>
          <a:xfrm>
            <a:off x="1597201" y="1209712"/>
            <a:ext cx="6892992" cy="1874015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defTabSz="476250"/>
            <a:endParaRPr lang="en-US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marL="93663" lvl="1" defTabSz="476250"/>
            <a:endParaRPr lang="sk-SK" u="sng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marL="93663" lvl="1" indent="0" defTabSz="476250">
              <a:buNone/>
            </a:pPr>
            <a:r>
              <a:rPr lang="sk-SK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Video príklad </a:t>
            </a:r>
            <a:r>
              <a:rPr lang="en-AU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C2.</a:t>
            </a:r>
            <a:r>
              <a:rPr lang="sk-SK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4 </a:t>
            </a:r>
            <a:endParaRPr lang="en-AU" sz="2000" u="sng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  <a:p>
            <a:pPr marL="93663" lvl="1" indent="0" defTabSz="476250">
              <a:buNone/>
            </a:pP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Hráč môže reagovať na fintu a dopustiť sa normálnej chyby v obrane, nemusí však zastaviť protihráča „za každú cenu“ bez snahy hrať s loptou, ale len do protihráča. Nadmerný a intenzívny kontakt na konci akcie je </a:t>
            </a:r>
            <a:r>
              <a:rPr lang="sk-SK" sz="2000" b="1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nešportová chyba (UF)</a:t>
            </a:r>
            <a:r>
              <a:rPr lang="en-AU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.</a:t>
            </a: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</a:t>
            </a:r>
            <a:r>
              <a:rPr lang="sk-SK" sz="2000" b="1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C2.4.1</a:t>
            </a: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</a:t>
            </a:r>
            <a:r>
              <a:rPr lang="sk-SK" sz="2000" b="1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normálna chyba (faul) </a:t>
            </a:r>
            <a:endParaRPr lang="en-AU" sz="2000" b="1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  <a:p>
            <a:pPr marL="93663" lvl="1" defTabSz="476250"/>
            <a:endParaRPr lang="en-AU" u="sng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marL="93663" lvl="1" indent="0" defTabSz="476250">
              <a:buNone/>
            </a:pPr>
            <a:endParaRPr lang="en-GB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3085" y="3232056"/>
            <a:ext cx="2920545" cy="3454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Elipse 10"/>
          <p:cNvSpPr/>
          <p:nvPr/>
        </p:nvSpPr>
        <p:spPr>
          <a:xfrm>
            <a:off x="3328574" y="4921943"/>
            <a:ext cx="1193600" cy="1211354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392" y="3232055"/>
            <a:ext cx="2223760" cy="3569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lipse 9"/>
          <p:cNvSpPr/>
          <p:nvPr/>
        </p:nvSpPr>
        <p:spPr>
          <a:xfrm>
            <a:off x="6396231" y="3232055"/>
            <a:ext cx="1193600" cy="105641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816" y="3232056"/>
            <a:ext cx="869617" cy="938091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5105" y="3260904"/>
            <a:ext cx="804972" cy="850050"/>
          </a:xfrm>
          <a:prstGeom prst="rect">
            <a:avLst/>
          </a:prstGeom>
        </p:spPr>
      </p:pic>
      <p:pic>
        <p:nvPicPr>
          <p:cNvPr id="12" name="Picture 6">
            <a:hlinkClick r:id="rId6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886" y="6133296"/>
            <a:ext cx="428572" cy="428572"/>
          </a:xfrm>
          <a:prstGeom prst="rect">
            <a:avLst/>
          </a:prstGeom>
        </p:spPr>
      </p:pic>
      <p:pic>
        <p:nvPicPr>
          <p:cNvPr id="13" name="Picture 6">
            <a:hlinkClick r:id="rId8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00" y="6133297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79418" y="244663"/>
            <a:ext cx="8229600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c3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8" name="Rectángulo: esquinas redondeadas 7"/>
          <p:cNvSpPr/>
          <p:nvPr/>
        </p:nvSpPr>
        <p:spPr>
          <a:xfrm>
            <a:off x="457200" y="1490887"/>
            <a:ext cx="1032983" cy="4430941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C3</a:t>
            </a:r>
            <a:endParaRPr lang="es-ES_tradnl" sz="6000">
              <a:latin typeface="Fiba" panose="02010500040101020104" pitchFamily="2" charset="0"/>
            </a:endParaRPr>
          </a:p>
        </p:txBody>
      </p:sp>
      <p:sp>
        <p:nvSpPr>
          <p:cNvPr id="5" name="Rectángulo: esquinas redondeadas 4"/>
          <p:cNvSpPr/>
          <p:nvPr/>
        </p:nvSpPr>
        <p:spPr>
          <a:xfrm>
            <a:off x="1841962" y="2174590"/>
            <a:ext cx="6567056" cy="3254660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sk-SK" sz="2400" dirty="0">
                <a:solidFill>
                  <a:schemeClr val="tx1"/>
                </a:solidFill>
              </a:rPr>
              <a:t>Obranca spôsobí </a:t>
            </a:r>
            <a:r>
              <a:rPr lang="sk-SK" sz="2400" b="1" dirty="0">
                <a:solidFill>
                  <a:srgbClr val="FF0000"/>
                </a:solidFill>
              </a:rPr>
              <a:t>zbytočný kontakt</a:t>
            </a:r>
            <a:r>
              <a:rPr lang="sk-SK" sz="2400" dirty="0">
                <a:solidFill>
                  <a:schemeClr val="tx1"/>
                </a:solidFill>
              </a:rPr>
              <a:t>, len aby </a:t>
            </a:r>
            <a:r>
              <a:rPr lang="sk-SK" sz="2400" b="1" dirty="0">
                <a:solidFill>
                  <a:srgbClr val="FF0000"/>
                </a:solidFill>
              </a:rPr>
              <a:t>zastavil postup útočiaceho  družstva </a:t>
            </a:r>
            <a:r>
              <a:rPr lang="sk-SK" sz="2400" dirty="0">
                <a:solidFill>
                  <a:schemeClr val="tx1"/>
                </a:solidFill>
              </a:rPr>
              <a:t>pri jeho útočnej aktivite</a:t>
            </a:r>
          </a:p>
          <a:p>
            <a:pPr algn="just"/>
            <a:r>
              <a:rPr lang="sk-SK" sz="2400" b="1" dirty="0">
                <a:solidFill>
                  <a:srgbClr val="FF0000"/>
                </a:solidFill>
                <a:ea typeface="Univers 57 Condensed" charset="0"/>
                <a:cs typeface="Univers 57 Condensed" charset="0"/>
              </a:rPr>
              <a:t>Platí</a:t>
            </a:r>
            <a:r>
              <a:rPr lang="sk-SK" sz="24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to dovtedy </a:t>
            </a:r>
            <a:r>
              <a:rPr lang="sk-SK" sz="2400" b="1" dirty="0">
                <a:solidFill>
                  <a:srgbClr val="FF0000"/>
                </a:solidFill>
                <a:ea typeface="Univers 57 Condensed" charset="0"/>
                <a:cs typeface="Univers 57 Condensed" charset="0"/>
              </a:rPr>
              <a:t>kým</a:t>
            </a:r>
            <a:r>
              <a:rPr lang="sk-SK" sz="24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útočiaci hráč </a:t>
            </a:r>
            <a:r>
              <a:rPr lang="sk-SK" sz="2400" b="1" dirty="0">
                <a:solidFill>
                  <a:srgbClr val="FF0000"/>
                </a:solidFill>
                <a:ea typeface="Univers 57 Condensed" charset="0"/>
                <a:cs typeface="Univers 57 Condensed" charset="0"/>
              </a:rPr>
              <a:t>nezačne pokus o hod na kôš.</a:t>
            </a:r>
            <a:endParaRPr lang="sk-SK" sz="2400" b="1" dirty="0">
              <a:solidFill>
                <a:srgbClr val="FF0000"/>
              </a:solidFill>
            </a:endParaRPr>
          </a:p>
          <a:p>
            <a:pPr marL="0" lvl="1" algn="just">
              <a:buNone/>
            </a:pPr>
            <a:endParaRPr lang="en-US" sz="2400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14312" y="230376"/>
            <a:ext cx="8229600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c3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15" name="Rectángulo: esquinas redondeadas 14"/>
          <p:cNvSpPr/>
          <p:nvPr/>
        </p:nvSpPr>
        <p:spPr>
          <a:xfrm>
            <a:off x="1490452" y="1605187"/>
            <a:ext cx="7113221" cy="4430941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-57150" algn="ctr"/>
            <a:r>
              <a:rPr lang="sk-SK" sz="2800" b="1" dirty="0">
                <a:solidFill>
                  <a:srgbClr val="FF0000"/>
                </a:solidFill>
                <a:ea typeface="Univers 57 Condensed" charset="0"/>
                <a:cs typeface="Univers 57 Condensed" charset="0"/>
              </a:rPr>
              <a:t>Princípy</a:t>
            </a:r>
          </a:p>
          <a:p>
            <a:pPr indent="-57150" algn="just"/>
            <a:endParaRPr lang="sk-SK" sz="2400" b="1" dirty="0">
              <a:solidFill>
                <a:srgbClr val="FF0000"/>
              </a:solidFill>
              <a:ea typeface="Univers 57 Condensed" charset="0"/>
              <a:cs typeface="Univers 57 Condensed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k-SK" sz="2400" dirty="0">
                <a:solidFill>
                  <a:srgbClr val="FF0000"/>
                </a:solidFill>
              </a:rPr>
              <a:t>Hráč bez zjavnej snahy hrať s loptou</a:t>
            </a:r>
            <a:endParaRPr lang="en-US" sz="24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k-SK" sz="2400" dirty="0">
                <a:solidFill>
                  <a:srgbClr val="FF0000"/>
                </a:solidFill>
              </a:rPr>
              <a:t>Nebasketbalová akcia –zbytočný kontakt</a:t>
            </a:r>
            <a:endParaRPr lang="en-US" sz="24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k-SK" sz="2400" dirty="0">
                <a:solidFill>
                  <a:srgbClr val="FF0000"/>
                </a:solidFill>
              </a:rPr>
              <a:t>Zámer hráča faulovať pričom nie je v dovolenom obrannom postavení</a:t>
            </a:r>
            <a:r>
              <a:rPr lang="en-US" sz="2400" dirty="0">
                <a:solidFill>
                  <a:srgbClr val="FF0000"/>
                </a:solidFill>
              </a:rPr>
              <a:t> LGP (a</a:t>
            </a:r>
            <a:r>
              <a:rPr lang="sk-SK" sz="2400" dirty="0" err="1">
                <a:solidFill>
                  <a:srgbClr val="FF0000"/>
                </a:solidFill>
              </a:rPr>
              <a:t>ktívne</a:t>
            </a:r>
            <a:r>
              <a:rPr lang="sk-SK" sz="2400" dirty="0">
                <a:solidFill>
                  <a:srgbClr val="FF0000"/>
                </a:solidFill>
              </a:rPr>
              <a:t> –chce chytiť protihráča </a:t>
            </a:r>
            <a:r>
              <a:rPr lang="sk-SK" sz="2400" dirty="0" err="1">
                <a:solidFill>
                  <a:srgbClr val="FF0000"/>
                </a:solidFill>
              </a:rPr>
              <a:t>sloptou</a:t>
            </a:r>
            <a:r>
              <a:rPr lang="sk-SK" sz="2400" dirty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sk-SK" sz="2400" dirty="0">
                <a:solidFill>
                  <a:srgbClr val="FF0000"/>
                </a:solidFill>
              </a:rPr>
              <a:t>Obrana v dovolenom obrannom postavení (osobná chyba ak ide o nedovolený kontakt)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400" dirty="0">
                <a:solidFill>
                  <a:srgbClr val="FF0000"/>
                </a:solidFill>
                <a:ea typeface="Univers 57 Condensed" charset="0"/>
                <a:cs typeface="Univers 57 Condensed" charset="0"/>
              </a:rPr>
              <a:t>Len snaha zastaviť protiútok</a:t>
            </a:r>
            <a:endParaRPr lang="en-US" sz="2400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</p:txBody>
      </p:sp>
      <p:sp>
        <p:nvSpPr>
          <p:cNvPr id="5" name="Rectángulo: esquinas redondeadas 7"/>
          <p:cNvSpPr/>
          <p:nvPr/>
        </p:nvSpPr>
        <p:spPr>
          <a:xfrm>
            <a:off x="214312" y="1605187"/>
            <a:ext cx="1032983" cy="4430941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C3</a:t>
            </a:r>
            <a:endParaRPr lang="es-ES_tradnl" sz="6000">
              <a:latin typeface="Fiba" panose="0201050004010102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45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833" y="3763484"/>
            <a:ext cx="869617" cy="938091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52698" y="247470"/>
            <a:ext cx="8434101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c3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12" y="4374192"/>
            <a:ext cx="2943824" cy="199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046" y="3109366"/>
            <a:ext cx="2912729" cy="195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016" y="3860191"/>
            <a:ext cx="2805784" cy="2032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lipse 9"/>
          <p:cNvSpPr/>
          <p:nvPr/>
        </p:nvSpPr>
        <p:spPr>
          <a:xfrm>
            <a:off x="6841285" y="4516653"/>
            <a:ext cx="899941" cy="935979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2" name="Suora nuoliyhdysviiva 8"/>
          <p:cNvCxnSpPr>
            <a:cxnSpLocks/>
          </p:cNvCxnSpPr>
          <p:nvPr/>
        </p:nvCxnSpPr>
        <p:spPr>
          <a:xfrm>
            <a:off x="925624" y="5028318"/>
            <a:ext cx="1415407" cy="3411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n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046" y="4937395"/>
            <a:ext cx="2917861" cy="1911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9" name="Suora nuoliyhdysviiva 8"/>
          <p:cNvCxnSpPr>
            <a:cxnSpLocks/>
          </p:cNvCxnSpPr>
          <p:nvPr/>
        </p:nvCxnSpPr>
        <p:spPr>
          <a:xfrm>
            <a:off x="3766375" y="5878661"/>
            <a:ext cx="153562" cy="65462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ángulo: esquinas redondeadas 26"/>
          <p:cNvSpPr/>
          <p:nvPr/>
        </p:nvSpPr>
        <p:spPr>
          <a:xfrm>
            <a:off x="457200" y="987686"/>
            <a:ext cx="1032983" cy="2872505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C3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cxnSp>
        <p:nvCxnSpPr>
          <p:cNvPr id="16" name="Suora nuoliyhdysviiva 8"/>
          <p:cNvCxnSpPr>
            <a:cxnSpLocks/>
          </p:cNvCxnSpPr>
          <p:nvPr/>
        </p:nvCxnSpPr>
        <p:spPr>
          <a:xfrm>
            <a:off x="3919937" y="4061840"/>
            <a:ext cx="895124" cy="3411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: esquinas redondeadas 14"/>
          <p:cNvSpPr/>
          <p:nvPr/>
        </p:nvSpPr>
        <p:spPr>
          <a:xfrm>
            <a:off x="1633327" y="987686"/>
            <a:ext cx="7053472" cy="2121680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>
              <a:buNone/>
            </a:pPr>
            <a:r>
              <a:rPr lang="sk-SK" sz="2000" u="sng" dirty="0"/>
              <a:t>Video príklad</a:t>
            </a:r>
            <a:r>
              <a:rPr lang="en-US" sz="2000" u="sng" dirty="0"/>
              <a:t> C3.1.</a:t>
            </a:r>
          </a:p>
          <a:p>
            <a:pPr marL="93663" lvl="1" indent="0">
              <a:buNone/>
            </a:pPr>
            <a:r>
              <a:rPr lang="sk-SK" sz="2000" dirty="0"/>
              <a:t>Musíme predvídať kontakt zo strany obrancu ak ho útočiaci hráč s výbornými schopnosťami v </a:t>
            </a:r>
            <a:r>
              <a:rPr lang="sk-SK" sz="2000" dirty="0" err="1"/>
              <a:t>driblingu</a:t>
            </a:r>
            <a:r>
              <a:rPr lang="sk-SK" sz="2000" dirty="0"/>
              <a:t> obíde. Obranca bez možnosti hrať s loptou chytí útočníka okolo pása. Príklad je nešportová chyba (UF)</a:t>
            </a:r>
            <a:r>
              <a:rPr lang="en-US" sz="2000" b="1" u="sng" dirty="0"/>
              <a:t>The video example is an UF</a:t>
            </a:r>
            <a:r>
              <a:rPr lang="en-US" sz="2000" dirty="0"/>
              <a:t>. </a:t>
            </a:r>
            <a:r>
              <a:rPr lang="sk-SK" sz="2000" dirty="0"/>
              <a:t>Normálna basketbalová akcia je snaha dostať sa pohybom pred driblujúceho hráča.</a:t>
            </a:r>
            <a:endParaRPr lang="en-GB" sz="2000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953" y="6364817"/>
            <a:ext cx="804972" cy="850050"/>
          </a:xfrm>
          <a:prstGeom prst="rect">
            <a:avLst/>
          </a:prstGeom>
        </p:spPr>
      </p:pic>
      <p:pic>
        <p:nvPicPr>
          <p:cNvPr id="17" name="Picture 6">
            <a:hlinkClick r:id="rId8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71" y="6303596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7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045" y="3826087"/>
            <a:ext cx="2408264" cy="2315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71449" y="230818"/>
            <a:ext cx="8798813" cy="637987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c3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cxnSp>
        <p:nvCxnSpPr>
          <p:cNvPr id="19" name="Suora nuoliyhdysviiva 8"/>
          <p:cNvCxnSpPr>
            <a:cxnSpLocks/>
          </p:cNvCxnSpPr>
          <p:nvPr/>
        </p:nvCxnSpPr>
        <p:spPr>
          <a:xfrm flipH="1" flipV="1">
            <a:off x="698300" y="4218459"/>
            <a:ext cx="173238" cy="7073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ángulo: esquinas redondeadas 26"/>
          <p:cNvSpPr/>
          <p:nvPr/>
        </p:nvSpPr>
        <p:spPr>
          <a:xfrm>
            <a:off x="457200" y="1490888"/>
            <a:ext cx="1032983" cy="2108954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C3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251" y="3804654"/>
            <a:ext cx="4068086" cy="2329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6545" y="3774856"/>
            <a:ext cx="2637455" cy="234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1" name="Conector: curvado 20"/>
          <p:cNvCxnSpPr>
            <a:cxnSpLocks/>
          </p:cNvCxnSpPr>
          <p:nvPr/>
        </p:nvCxnSpPr>
        <p:spPr>
          <a:xfrm rot="10800000">
            <a:off x="1016730" y="4167870"/>
            <a:ext cx="1097458" cy="885979"/>
          </a:xfrm>
          <a:prstGeom prst="curvedConnector3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ipse 9"/>
          <p:cNvSpPr/>
          <p:nvPr/>
        </p:nvSpPr>
        <p:spPr>
          <a:xfrm>
            <a:off x="7400609" y="3989793"/>
            <a:ext cx="899941" cy="935979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Rectángulo: esquinas redondeadas 11"/>
          <p:cNvSpPr/>
          <p:nvPr/>
        </p:nvSpPr>
        <p:spPr>
          <a:xfrm>
            <a:off x="1623808" y="1485114"/>
            <a:ext cx="6917883" cy="2001035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>
              <a:buNone/>
            </a:pPr>
            <a:r>
              <a:rPr lang="sk-SK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Video príklad </a:t>
            </a:r>
            <a:r>
              <a:rPr lang="en-GB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C3.2</a:t>
            </a:r>
          </a:p>
          <a:p>
            <a:pPr marL="93663" lvl="1" indent="0">
              <a:buNone/>
            </a:pP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Hráč v postavení tvárou k útočiacemu, sa z dovoleného obranného postavenia pohybuje v smere pohybu útočníka a spôsobí pri snahe hrať loptu kontakt, tento  nedovolený kontakt sa posúdi ako </a:t>
            </a:r>
            <a:r>
              <a:rPr lang="sk-SK" sz="2000" b="1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normálna chyba</a:t>
            </a:r>
            <a:r>
              <a:rPr lang="sk-SK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.</a:t>
            </a:r>
            <a:endParaRPr lang="en-GB" b="1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691" y="3379629"/>
            <a:ext cx="804972" cy="850050"/>
          </a:xfrm>
          <a:prstGeom prst="rect">
            <a:avLst/>
          </a:prstGeom>
        </p:spPr>
      </p:pic>
      <p:pic>
        <p:nvPicPr>
          <p:cNvPr id="13" name="Picture 6">
            <a:hlinkClick r:id="rId6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691" y="6141779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70B40AC7-DCC5-46B5-BFFD-9A4CA888A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3682"/>
            <a:ext cx="8229600" cy="1004882"/>
          </a:xfrm>
        </p:spPr>
        <p:txBody>
          <a:bodyPr>
            <a:normAutofit/>
          </a:bodyPr>
          <a:lstStyle/>
          <a:p>
            <a:pPr algn="ctr"/>
            <a:r>
              <a:rPr lang="sk-SK" sz="3200" dirty="0"/>
              <a:t>OBSAH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sz="2400" dirty="0"/>
              <a:t>O</a:t>
            </a:r>
            <a:r>
              <a:rPr lang="sk-SK" sz="2400" dirty="0"/>
              <a:t>PB </a:t>
            </a:r>
            <a:r>
              <a:rPr lang="en-GB" sz="2400" dirty="0"/>
              <a:t>- </a:t>
            </a:r>
            <a:r>
              <a:rPr lang="sk-SK" sz="2400" dirty="0"/>
              <a:t>Pravidlo</a:t>
            </a:r>
            <a:r>
              <a:rPr lang="en-GB" sz="2400" dirty="0"/>
              <a:t> 		(slides 5-7)</a:t>
            </a:r>
          </a:p>
          <a:p>
            <a:pPr algn="just"/>
            <a:r>
              <a:rPr lang="sk-SK" sz="2400" dirty="0"/>
              <a:t>Päť </a:t>
            </a:r>
            <a:r>
              <a:rPr lang="sk-SK" sz="2400" dirty="0" err="1"/>
              <a:t>kritérii</a:t>
            </a:r>
            <a:r>
              <a:rPr lang="sk-SK" sz="2400" dirty="0"/>
              <a:t>                 </a:t>
            </a:r>
            <a:r>
              <a:rPr lang="en-GB" sz="2400" dirty="0"/>
              <a:t>(slides 9-12)</a:t>
            </a:r>
          </a:p>
          <a:p>
            <a:pPr algn="just"/>
            <a:r>
              <a:rPr lang="en-GB" sz="2400" dirty="0"/>
              <a:t>P</a:t>
            </a:r>
            <a:r>
              <a:rPr lang="sk-SK" sz="2400" dirty="0" err="1"/>
              <a:t>raktické</a:t>
            </a:r>
            <a:r>
              <a:rPr lang="sk-SK" sz="2400" dirty="0"/>
              <a:t> príklady</a:t>
            </a:r>
            <a:r>
              <a:rPr lang="en-GB" sz="2400" dirty="0"/>
              <a:t> </a:t>
            </a:r>
            <a:r>
              <a:rPr lang="sk-SK" sz="2400" dirty="0"/>
              <a:t>    </a:t>
            </a:r>
            <a:r>
              <a:rPr lang="en-GB" sz="2400" dirty="0"/>
              <a:t>(slides 13-42)</a:t>
            </a:r>
          </a:p>
          <a:p>
            <a:pPr lvl="1" algn="just"/>
            <a:r>
              <a:rPr lang="sk-SK" sz="2400" dirty="0"/>
              <a:t>Kritérium</a:t>
            </a:r>
            <a:r>
              <a:rPr lang="en-GB" sz="2400" dirty="0"/>
              <a:t> C1 	</a:t>
            </a:r>
            <a:r>
              <a:rPr lang="sk-SK" sz="2400" dirty="0"/>
              <a:t>     </a:t>
            </a:r>
            <a:r>
              <a:rPr lang="en-GB" sz="2400" dirty="0"/>
              <a:t>(slides 14-20)</a:t>
            </a:r>
          </a:p>
          <a:p>
            <a:pPr lvl="1" algn="just"/>
            <a:r>
              <a:rPr lang="sk-SK" sz="2400" dirty="0"/>
              <a:t>Kritérium </a:t>
            </a:r>
            <a:r>
              <a:rPr lang="en-GB" sz="2400" dirty="0"/>
              <a:t>C2		(slides 21-25)</a:t>
            </a:r>
          </a:p>
          <a:p>
            <a:pPr lvl="1" algn="just"/>
            <a:r>
              <a:rPr lang="sk-SK" sz="2400" dirty="0"/>
              <a:t>Kritérium</a:t>
            </a:r>
            <a:r>
              <a:rPr lang="en-GB" sz="2400" dirty="0"/>
              <a:t> C3 		(slides 26-34) </a:t>
            </a:r>
            <a:r>
              <a:rPr lang="sk-SK" sz="2400" dirty="0"/>
              <a:t>NOVÉ</a:t>
            </a:r>
            <a:endParaRPr lang="en-GB" sz="2400" dirty="0"/>
          </a:p>
          <a:p>
            <a:pPr lvl="1" algn="just"/>
            <a:r>
              <a:rPr lang="sk-SK" sz="2400" dirty="0"/>
              <a:t>Kritérium</a:t>
            </a:r>
            <a:r>
              <a:rPr lang="en-GB" sz="2400" dirty="0"/>
              <a:t> C4 		(slides 35-40)</a:t>
            </a:r>
          </a:p>
          <a:p>
            <a:pPr lvl="1" algn="just"/>
            <a:r>
              <a:rPr lang="sk-SK" sz="2400" dirty="0"/>
              <a:t>Kritérium</a:t>
            </a:r>
            <a:r>
              <a:rPr lang="en-GB" sz="2400" dirty="0"/>
              <a:t> C5  		(slides 41-43)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s-E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479322" y="283682"/>
            <a:ext cx="8229600" cy="637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0" i="0" kern="1200">
                <a:solidFill>
                  <a:schemeClr val="bg1"/>
                </a:solidFill>
                <a:latin typeface="Arial Bold"/>
                <a:ea typeface="+mj-ea"/>
                <a:cs typeface="Arial Bold"/>
              </a:defRPr>
            </a:lvl1pPr>
          </a:lstStyle>
          <a:p>
            <a:r>
              <a:rPr lang="en-US" sz="3200" b="1" dirty="0">
                <a:latin typeface="Fiba" panose="02010500040101020104" pitchFamily="2" charset="0"/>
              </a:rPr>
              <a:t>INDEX</a:t>
            </a:r>
            <a:endParaRPr lang="en-GB" sz="3200" b="1" dirty="0">
              <a:latin typeface="Fiba" panose="02010500040101020104" pitchFamily="2" charset="0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1537855" y="5583724"/>
            <a:ext cx="5514109" cy="1074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latin typeface="Univers 57 Condensed" charset="0"/>
                <a:ea typeface="Univers 57 Condensed" charset="0"/>
                <a:cs typeface="Univers 57 Condensed" charset="0"/>
              </a:rPr>
              <a:t>= </a:t>
            </a:r>
            <a:r>
              <a:rPr lang="sk-SK" sz="1800" dirty="0">
                <a:latin typeface="Univers 57 Condensed" charset="0"/>
                <a:ea typeface="Univers 57 Condensed" charset="0"/>
                <a:cs typeface="Univers 57 Condensed" charset="0"/>
              </a:rPr>
              <a:t>N</a:t>
            </a:r>
            <a:r>
              <a:rPr lang="en-GB" sz="1800" dirty="0" err="1">
                <a:latin typeface="Univers 57 Condensed" charset="0"/>
                <a:ea typeface="Univers 57 Condensed" charset="0"/>
                <a:cs typeface="Univers 57 Condensed" charset="0"/>
              </a:rPr>
              <a:t>orm</a:t>
            </a:r>
            <a:r>
              <a:rPr lang="sk-SK" sz="1800" dirty="0" err="1">
                <a:latin typeface="Univers 57 Condensed" charset="0"/>
                <a:ea typeface="Univers 57 Condensed" charset="0"/>
                <a:cs typeface="Univers 57 Condensed" charset="0"/>
              </a:rPr>
              <a:t>álna</a:t>
            </a:r>
            <a:r>
              <a:rPr lang="en-GB" sz="1800" dirty="0">
                <a:latin typeface="Univers 57 Condensed" charset="0"/>
                <a:ea typeface="Univers 57 Condensed" charset="0"/>
                <a:cs typeface="Univers 57 Condensed" charset="0"/>
              </a:rPr>
              <a:t> </a:t>
            </a:r>
            <a:r>
              <a:rPr lang="en-GB" sz="1800" dirty="0" err="1">
                <a:latin typeface="Univers 57 Condensed" charset="0"/>
                <a:ea typeface="Univers 57 Condensed" charset="0"/>
                <a:cs typeface="Univers 57 Condensed" charset="0"/>
              </a:rPr>
              <a:t>basketbal</a:t>
            </a:r>
            <a:r>
              <a:rPr lang="sk-SK" sz="1800" dirty="0" err="1">
                <a:latin typeface="Univers 57 Condensed" charset="0"/>
                <a:ea typeface="Univers 57 Condensed" charset="0"/>
                <a:cs typeface="Univers 57 Condensed" charset="0"/>
              </a:rPr>
              <a:t>ová</a:t>
            </a:r>
            <a:r>
              <a:rPr lang="sk-SK" sz="1800" dirty="0">
                <a:latin typeface="Univers 57 Condensed" charset="0"/>
                <a:ea typeface="Univers 57 Condensed" charset="0"/>
                <a:cs typeface="Univers 57 Condensed" charset="0"/>
              </a:rPr>
              <a:t> akcia</a:t>
            </a:r>
            <a:r>
              <a:rPr lang="en-GB" sz="1800" dirty="0">
                <a:latin typeface="Univers 57 Condensed" charset="0"/>
                <a:ea typeface="Univers 57 Condensed" charset="0"/>
                <a:cs typeface="Univers 57 Condensed" charset="0"/>
              </a:rPr>
              <a:t>,</a:t>
            </a:r>
            <a:r>
              <a:rPr lang="sk-SK" sz="1800" dirty="0">
                <a:latin typeface="Univers 57 Condensed" charset="0"/>
                <a:ea typeface="Univers 57 Condensed" charset="0"/>
                <a:cs typeface="Univers 57 Condensed" charset="0"/>
              </a:rPr>
              <a:t> normálna chyba (faul)</a:t>
            </a:r>
            <a:r>
              <a:rPr lang="en-GB" sz="1800" dirty="0">
                <a:latin typeface="Univers 57 Condensed" charset="0"/>
                <a:ea typeface="Univers 57 Condensed" charset="0"/>
                <a:cs typeface="Univers 57 Condensed" charset="0"/>
              </a:rPr>
              <a:t>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GB" sz="1800" dirty="0">
                <a:latin typeface="Univers 57 Condensed" charset="0"/>
                <a:ea typeface="Univers 57 Condensed" charset="0"/>
                <a:cs typeface="Univers 57 Condensed" charset="0"/>
              </a:rPr>
              <a:t>= </a:t>
            </a:r>
            <a:r>
              <a:rPr lang="sk-SK" sz="1800" dirty="0">
                <a:latin typeface="Univers 57 Condensed" charset="0"/>
                <a:ea typeface="Univers 57 Condensed" charset="0"/>
                <a:cs typeface="Univers 57 Condensed" charset="0"/>
              </a:rPr>
              <a:t>Nešportová chyba</a:t>
            </a:r>
            <a:endParaRPr lang="en-GB" sz="1400" dirty="0"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marL="857250" lvl="1" indent="-457200">
              <a:buFont typeface="+mj-lt"/>
              <a:buAutoNum type="alphaLcParenR"/>
            </a:pPr>
            <a:endParaRPr lang="en-GB" sz="2000" dirty="0"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marL="457200" indent="-457200">
              <a:buFont typeface="+mj-lt"/>
              <a:buAutoNum type="arabicPeriod"/>
            </a:pPr>
            <a:endParaRPr lang="en-GB" sz="2800" dirty="0"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marL="457200" indent="-457200">
              <a:buFont typeface="+mj-lt"/>
              <a:buAutoNum type="arabicPeriod"/>
            </a:pPr>
            <a:endParaRPr lang="en-GB" sz="2800" dirty="0">
              <a:latin typeface="Univers 57 Condensed" charset="0"/>
              <a:ea typeface="Univers 57 Condensed" charset="0"/>
              <a:cs typeface="Univers 57 Condensed" charset="0"/>
            </a:endParaRPr>
          </a:p>
          <a:p>
            <a:endParaRPr lang="es-ES" sz="4000" dirty="0">
              <a:latin typeface="Univers 57 Condensed" charset="0"/>
              <a:ea typeface="Univers 57 Condensed" charset="0"/>
              <a:cs typeface="Univers 57 Condensed" charset="0"/>
            </a:endParaRPr>
          </a:p>
          <a:p>
            <a:endParaRPr lang="es-ES_tradnl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22" y="6017447"/>
            <a:ext cx="869617" cy="938091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722" y="5508967"/>
            <a:ext cx="804972" cy="85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6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/>
          <a:stretch/>
        </p:blipFill>
        <p:spPr>
          <a:xfrm>
            <a:off x="3914776" y="3043240"/>
            <a:ext cx="4663438" cy="35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: esquinas redondeadas 10"/>
          <p:cNvSpPr/>
          <p:nvPr/>
        </p:nvSpPr>
        <p:spPr>
          <a:xfrm>
            <a:off x="457200" y="1482436"/>
            <a:ext cx="1032983" cy="1532228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Fiba" panose="02010500040101020104" pitchFamily="2" charset="0"/>
              </a:rPr>
              <a:t>C3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14" name="Título 3"/>
          <p:cNvSpPr>
            <a:spLocks noGrp="1"/>
          </p:cNvSpPr>
          <p:nvPr>
            <p:ph type="title"/>
          </p:nvPr>
        </p:nvSpPr>
        <p:spPr>
          <a:xfrm>
            <a:off x="167986" y="249145"/>
            <a:ext cx="8229600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c3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9" name="Rectángulo: esquinas redondeadas 8"/>
          <p:cNvSpPr/>
          <p:nvPr/>
        </p:nvSpPr>
        <p:spPr>
          <a:xfrm>
            <a:off x="1705841" y="1482436"/>
            <a:ext cx="6691745" cy="1429809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 algn="just">
              <a:buNone/>
            </a:pPr>
            <a:r>
              <a:rPr lang="sk-SK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Video príklad</a:t>
            </a:r>
            <a:r>
              <a:rPr lang="en-US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C3.3</a:t>
            </a:r>
          </a:p>
          <a:p>
            <a:pPr marL="93663" lvl="1" indent="0" algn="just">
              <a:buNone/>
            </a:pP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Brániaca hráčka, nie je v dovolenom obrannom postavení, keď minie protihráčku a vystrčí ruku aby ju zachytila a prípadne zastavila. </a:t>
            </a:r>
            <a:r>
              <a:rPr lang="sk-SK" sz="2000" b="1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Nešportová chyba</a:t>
            </a: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. </a:t>
            </a:r>
            <a:endParaRPr lang="en-GB" sz="2000" b="1" u="sng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8214" y="3014664"/>
            <a:ext cx="869617" cy="938091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3460" r="9428" b="9821"/>
          <a:stretch/>
        </p:blipFill>
        <p:spPr>
          <a:xfrm>
            <a:off x="457200" y="3014664"/>
            <a:ext cx="3457576" cy="370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>
            <a:hlinkClick r:id="rId5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50" y="6158161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redondeadas 10"/>
          <p:cNvSpPr/>
          <p:nvPr/>
        </p:nvSpPr>
        <p:spPr>
          <a:xfrm>
            <a:off x="457200" y="1689048"/>
            <a:ext cx="1032983" cy="4073958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Fiba" panose="02010500040101020104" pitchFamily="2" charset="0"/>
              </a:rPr>
              <a:t>C3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14" name="Título 3"/>
          <p:cNvSpPr>
            <a:spLocks noGrp="1"/>
          </p:cNvSpPr>
          <p:nvPr>
            <p:ph type="title"/>
          </p:nvPr>
        </p:nvSpPr>
        <p:spPr>
          <a:xfrm>
            <a:off x="221697" y="289882"/>
            <a:ext cx="8631358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c3</a:t>
            </a:r>
            <a:r>
              <a:rPr lang="en-AU" sz="3200" b="1" dirty="0">
                <a:latin typeface="Fiba" panose="02010500040101020104" pitchFamily="2" charset="0"/>
              </a:rPr>
              <a:t>  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657" y="3576349"/>
            <a:ext cx="3443767" cy="289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550" y="3544903"/>
            <a:ext cx="2657475" cy="2924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Arco 22"/>
          <p:cNvSpPr/>
          <p:nvPr/>
        </p:nvSpPr>
        <p:spPr>
          <a:xfrm rot="8041736">
            <a:off x="2578564" y="3912090"/>
            <a:ext cx="1398415" cy="1495267"/>
          </a:xfrm>
          <a:prstGeom prst="arc">
            <a:avLst>
              <a:gd name="adj1" fmla="val 11067435"/>
              <a:gd name="adj2" fmla="val 19586449"/>
            </a:avLst>
          </a:prstGeom>
          <a:ln w="381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Arco 11"/>
          <p:cNvSpPr/>
          <p:nvPr/>
        </p:nvSpPr>
        <p:spPr>
          <a:xfrm rot="8041736">
            <a:off x="5661193" y="3736854"/>
            <a:ext cx="1654081" cy="1521575"/>
          </a:xfrm>
          <a:prstGeom prst="arc">
            <a:avLst>
              <a:gd name="adj1" fmla="val 11067435"/>
              <a:gd name="adj2" fmla="val 19586449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ángulo: esquinas redondeadas 9"/>
          <p:cNvSpPr/>
          <p:nvPr/>
        </p:nvSpPr>
        <p:spPr>
          <a:xfrm>
            <a:off x="1633327" y="1689048"/>
            <a:ext cx="6691745" cy="1739045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>
              <a:buNone/>
            </a:pPr>
            <a:endParaRPr lang="en-GB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705840" y="1689048"/>
            <a:ext cx="66192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2000" u="sng" dirty="0">
                <a:solidFill>
                  <a:prstClr val="black"/>
                </a:solidFill>
                <a:ea typeface="Univers 57 Condensed" charset="0"/>
                <a:cs typeface="Univers 57 Condensed" charset="0"/>
              </a:rPr>
              <a:t>Video príklad </a:t>
            </a:r>
            <a:r>
              <a:rPr lang="en-US" sz="2000" u="sng" dirty="0">
                <a:solidFill>
                  <a:prstClr val="black"/>
                </a:solidFill>
                <a:ea typeface="Univers 57 Condensed" charset="0"/>
                <a:cs typeface="Univers 57 Condensed" charset="0"/>
              </a:rPr>
              <a:t>C3.4</a:t>
            </a:r>
          </a:p>
          <a:p>
            <a:pPr algn="just"/>
            <a:r>
              <a:rPr lang="sk-SK" sz="2000" dirty="0">
                <a:solidFill>
                  <a:prstClr val="black"/>
                </a:solidFill>
                <a:ea typeface="Univers 57 Condensed" charset="0"/>
                <a:cs typeface="Univers 57 Condensed" charset="0"/>
              </a:rPr>
              <a:t>Brániaci hráč je v dovolenom obrannom postavení, nastane kontakt, či je to branná alebo útočná chyba (rozhodne rozhodca), nemôže byť posúdená ako nešportová chyba aj keď ide o protiútok. </a:t>
            </a:r>
            <a:r>
              <a:rPr lang="sk-SK" sz="2000" b="1" dirty="0">
                <a:solidFill>
                  <a:prstClr val="black"/>
                </a:solidFill>
                <a:ea typeface="Univers 57 Condensed" charset="0"/>
                <a:cs typeface="Univers 57 Condensed" charset="0"/>
              </a:rPr>
              <a:t>Toto je normálna chyba (faul)</a:t>
            </a:r>
            <a:endParaRPr lang="es-ES_tradnl" sz="2000" b="1" u="sng" dirty="0">
              <a:ea typeface="Univers 57 Condensed" charset="0"/>
              <a:cs typeface="Univers 57 Condensed" charset="0"/>
            </a:endParaRPr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4313" y="3374244"/>
            <a:ext cx="1039531" cy="1097744"/>
          </a:xfrm>
          <a:prstGeom prst="rect">
            <a:avLst/>
          </a:prstGeom>
        </p:spPr>
      </p:pic>
      <p:pic>
        <p:nvPicPr>
          <p:cNvPr id="13" name="Picture 6">
            <a:hlinkClick r:id="rId5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072" y="6040783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9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94" y="3234014"/>
            <a:ext cx="4804471" cy="296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67" y="3257627"/>
            <a:ext cx="2323556" cy="2919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: esquinas redondeadas 10"/>
          <p:cNvSpPr/>
          <p:nvPr/>
        </p:nvSpPr>
        <p:spPr>
          <a:xfrm>
            <a:off x="457200" y="1286651"/>
            <a:ext cx="1032983" cy="1581671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Fiba" panose="02010500040101020104" pitchFamily="2" charset="0"/>
              </a:rPr>
              <a:t>C3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14" name="Título 3"/>
          <p:cNvSpPr>
            <a:spLocks noGrp="1"/>
          </p:cNvSpPr>
          <p:nvPr>
            <p:ph type="title"/>
          </p:nvPr>
        </p:nvSpPr>
        <p:spPr>
          <a:xfrm>
            <a:off x="271463" y="267523"/>
            <a:ext cx="8229600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c3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9" name="Rectángulo: esquinas redondeadas 8"/>
          <p:cNvSpPr/>
          <p:nvPr/>
        </p:nvSpPr>
        <p:spPr>
          <a:xfrm>
            <a:off x="2147455" y="1286651"/>
            <a:ext cx="6250131" cy="1581671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 algn="just">
              <a:buNone/>
            </a:pPr>
            <a:r>
              <a:rPr lang="sk-SK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Video príklad </a:t>
            </a:r>
            <a:r>
              <a:rPr lang="en-US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C3.5</a:t>
            </a:r>
          </a:p>
          <a:p>
            <a:pPr marL="93663" lvl="1" indent="0" algn="just">
              <a:buNone/>
            </a:pP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Obranca je prekonaný, nemá snahu udržať si obranné postavenie vysunie pažu v snahe zastaviť pohyb protihráča. </a:t>
            </a:r>
            <a:r>
              <a:rPr lang="sk-SK" sz="2000" b="1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Nešportová chyba (UF).</a:t>
            </a:r>
            <a:endParaRPr lang="en-GB" sz="2000" b="1" u="sng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</p:txBody>
      </p:sp>
      <p:cxnSp>
        <p:nvCxnSpPr>
          <p:cNvPr id="18" name="Conector: curvado 17"/>
          <p:cNvCxnSpPr>
            <a:cxnSpLocks/>
          </p:cNvCxnSpPr>
          <p:nvPr/>
        </p:nvCxnSpPr>
        <p:spPr>
          <a:xfrm>
            <a:off x="2300288" y="4000500"/>
            <a:ext cx="828675" cy="315056"/>
          </a:xfrm>
          <a:prstGeom prst="curvedConnector3">
            <a:avLst>
              <a:gd name="adj1" fmla="val 50000"/>
            </a:avLst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Kuva 9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586" y="3171870"/>
            <a:ext cx="1002597" cy="1081542"/>
          </a:xfrm>
          <a:prstGeom prst="rect">
            <a:avLst/>
          </a:prstGeom>
        </p:spPr>
      </p:pic>
      <p:pic>
        <p:nvPicPr>
          <p:cNvPr id="12" name="Picture 6">
            <a:hlinkClick r:id="rId5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86" y="5748588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63" y="3249464"/>
            <a:ext cx="2787132" cy="2818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291" y="3249463"/>
            <a:ext cx="2729345" cy="2818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: esquinas redondeadas 10"/>
          <p:cNvSpPr/>
          <p:nvPr/>
        </p:nvSpPr>
        <p:spPr>
          <a:xfrm>
            <a:off x="457200" y="1286651"/>
            <a:ext cx="1032983" cy="1581671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Fiba" panose="02010500040101020104" pitchFamily="2" charset="0"/>
              </a:rPr>
              <a:t>C3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14" name="Título 3"/>
          <p:cNvSpPr>
            <a:spLocks noGrp="1"/>
          </p:cNvSpPr>
          <p:nvPr>
            <p:ph type="title"/>
          </p:nvPr>
        </p:nvSpPr>
        <p:spPr>
          <a:xfrm>
            <a:off x="271463" y="267523"/>
            <a:ext cx="8229600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c3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9" name="Rectángulo: esquinas redondeadas 8"/>
          <p:cNvSpPr/>
          <p:nvPr/>
        </p:nvSpPr>
        <p:spPr>
          <a:xfrm>
            <a:off x="2147455" y="1136073"/>
            <a:ext cx="5888181" cy="2002084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>
              <a:buNone/>
            </a:pPr>
            <a:r>
              <a:rPr lang="sk-SK" sz="2000" u="sng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Video príklad</a:t>
            </a:r>
            <a:r>
              <a:rPr lang="en-GB" sz="2000" u="sng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 C3.6</a:t>
            </a:r>
          </a:p>
          <a:p>
            <a:pPr marL="93663" lvl="1" indent="0">
              <a:buNone/>
            </a:pPr>
            <a:r>
              <a:rPr lang="sk-SK" sz="20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Brániaci hráč trochu pozadu za driblujúcim hráčom,  v snahe dočiahnuť na loptu spôsobí kontakt, normálny , ale nedovolený.</a:t>
            </a:r>
          </a:p>
          <a:p>
            <a:pPr marL="93663" lvl="1" indent="0">
              <a:buNone/>
            </a:pPr>
            <a:r>
              <a:rPr lang="sk-SK" sz="20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Tento príklad je </a:t>
            </a:r>
            <a:r>
              <a:rPr lang="sk-SK" sz="2000" b="1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normálna chyba (faul)</a:t>
            </a:r>
            <a:endParaRPr lang="en-GB" sz="2000" b="1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  <p:pic>
        <p:nvPicPr>
          <p:cNvPr id="12" name="Picture 6">
            <a:hlinkClick r:id="rId4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86" y="5748588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1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663" y="3319465"/>
            <a:ext cx="2963682" cy="264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233" y="3319465"/>
            <a:ext cx="2664985" cy="2643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ángulo: esquinas redondeadas 10"/>
          <p:cNvSpPr/>
          <p:nvPr/>
        </p:nvSpPr>
        <p:spPr>
          <a:xfrm>
            <a:off x="457200" y="1286651"/>
            <a:ext cx="1032983" cy="1581671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Fiba" panose="02010500040101020104" pitchFamily="2" charset="0"/>
              </a:rPr>
              <a:t>C3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14" name="Título 3"/>
          <p:cNvSpPr>
            <a:spLocks noGrp="1"/>
          </p:cNvSpPr>
          <p:nvPr>
            <p:ph type="title"/>
          </p:nvPr>
        </p:nvSpPr>
        <p:spPr>
          <a:xfrm>
            <a:off x="271463" y="267523"/>
            <a:ext cx="8229600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c3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9" name="Rectángulo: esquinas redondeadas 8"/>
          <p:cNvSpPr/>
          <p:nvPr/>
        </p:nvSpPr>
        <p:spPr>
          <a:xfrm>
            <a:off x="2147455" y="1286651"/>
            <a:ext cx="6158937" cy="1851506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algn="just"/>
            <a:r>
              <a:rPr lang="sk-SK" sz="2000" u="sng" dirty="0">
                <a:solidFill>
                  <a:schemeClr val="tx1"/>
                </a:solidFill>
                <a:latin typeface="Univers 57 Condensed" charset="0"/>
              </a:rPr>
              <a:t>Video príklad </a:t>
            </a:r>
            <a:r>
              <a:rPr lang="en-US" sz="2000" u="sng" dirty="0">
                <a:solidFill>
                  <a:schemeClr val="tx1"/>
                </a:solidFill>
                <a:latin typeface="Univers 57 Condensed" charset="0"/>
              </a:rPr>
              <a:t>C3.7</a:t>
            </a:r>
          </a:p>
          <a:p>
            <a:pPr marL="93663" lvl="1" algn="just"/>
            <a:r>
              <a:rPr lang="sk-SK" sz="2000" dirty="0">
                <a:solidFill>
                  <a:schemeClr val="tx1"/>
                </a:solidFill>
                <a:latin typeface="Univers 57 Condensed" charset="0"/>
              </a:rPr>
              <a:t>V snahe zastaviť protiútok spôsobí obranca, kontakt, tak že bez snahy hrať s loptou zadrží útočiaceho Zbytočný kontakt. </a:t>
            </a:r>
            <a:r>
              <a:rPr lang="en-US" sz="2000" b="1" dirty="0">
                <a:solidFill>
                  <a:schemeClr val="tx1"/>
                </a:solidFill>
                <a:latin typeface="Univers 57 Condensed" charset="0"/>
              </a:rPr>
              <a:t>T</a:t>
            </a:r>
            <a:r>
              <a:rPr lang="sk-SK" sz="2000" b="1" dirty="0">
                <a:solidFill>
                  <a:schemeClr val="tx1"/>
                </a:solidFill>
                <a:latin typeface="Univers 57 Condensed" charset="0"/>
              </a:rPr>
              <a:t>ento</a:t>
            </a:r>
            <a:r>
              <a:rPr lang="en-US" sz="2000" b="1" dirty="0">
                <a:solidFill>
                  <a:schemeClr val="tx1"/>
                </a:solidFill>
                <a:latin typeface="Univers 57 Condensed" charset="0"/>
              </a:rPr>
              <a:t>  example </a:t>
            </a:r>
            <a:r>
              <a:rPr lang="sk-SK" sz="2000" b="1" dirty="0">
                <a:solidFill>
                  <a:schemeClr val="tx1"/>
                </a:solidFill>
                <a:latin typeface="Univers 57 Condensed" charset="0"/>
              </a:rPr>
              <a:t>je nešportová chyba (</a:t>
            </a:r>
            <a:r>
              <a:rPr lang="en-US" sz="2000" b="1" dirty="0">
                <a:solidFill>
                  <a:schemeClr val="tx1"/>
                </a:solidFill>
                <a:latin typeface="Univers 57 Condensed" charset="0"/>
              </a:rPr>
              <a:t>UF</a:t>
            </a:r>
            <a:r>
              <a:rPr lang="sk-SK" sz="2000" b="1" dirty="0">
                <a:solidFill>
                  <a:schemeClr val="tx1"/>
                </a:solidFill>
                <a:latin typeface="Univers 57 Condensed" charset="0"/>
              </a:rPr>
              <a:t>)</a:t>
            </a:r>
            <a:r>
              <a:rPr lang="en-US" sz="2000" b="1" dirty="0">
                <a:solidFill>
                  <a:schemeClr val="tx1"/>
                </a:solidFill>
                <a:latin typeface="Univers 57 Condensed" charset="0"/>
              </a:rPr>
              <a:t>.</a:t>
            </a:r>
            <a:endParaRPr lang="es-ES" sz="2000" b="1" dirty="0">
              <a:solidFill>
                <a:schemeClr val="tx1"/>
              </a:solidFill>
              <a:latin typeface="Univers 57 Condensed" charset="0"/>
            </a:endParaRPr>
          </a:p>
          <a:p>
            <a:pPr marL="93663" lvl="1" indent="0">
              <a:buNone/>
            </a:pPr>
            <a:endParaRPr lang="en-GB" sz="2000" u="sng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  <p:pic>
        <p:nvPicPr>
          <p:cNvPr id="12" name="Picture 6">
            <a:hlinkClick r:id="rId4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86" y="5748588"/>
            <a:ext cx="428572" cy="428572"/>
          </a:xfrm>
          <a:prstGeom prst="rect">
            <a:avLst/>
          </a:prstGeom>
        </p:spPr>
      </p:pic>
      <p:sp>
        <p:nvSpPr>
          <p:cNvPr id="10" name="Arco 8">
            <a:extLst>
              <a:ext uri="{FF2B5EF4-FFF2-40B4-BE49-F238E27FC236}">
                <a16:creationId xmlns:a16="http://schemas.microsoft.com/office/drawing/2014/main" id="{4F6E23BA-EA0C-4F27-B857-F9A8F251E732}"/>
              </a:ext>
            </a:extLst>
          </p:cNvPr>
          <p:cNvSpPr/>
          <p:nvPr/>
        </p:nvSpPr>
        <p:spPr>
          <a:xfrm rot="2832431">
            <a:off x="5686492" y="4209094"/>
            <a:ext cx="899111" cy="1421346"/>
          </a:xfrm>
          <a:prstGeom prst="arc">
            <a:avLst>
              <a:gd name="adj1" fmla="val 15200290"/>
              <a:gd name="adj2" fmla="val 6568654"/>
            </a:avLst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3" name="Kuva 7">
            <a:extLst>
              <a:ext uri="{FF2B5EF4-FFF2-40B4-BE49-F238E27FC236}">
                <a16:creationId xmlns:a16="http://schemas.microsoft.com/office/drawing/2014/main" id="{FECE4F96-94AC-4C86-9FBC-0B00EEF9AD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383" y="3319464"/>
            <a:ext cx="869617" cy="93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3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40377" y="244663"/>
            <a:ext cx="8229600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c4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8" name="Rectángulo: esquinas redondeadas 7"/>
          <p:cNvSpPr/>
          <p:nvPr/>
        </p:nvSpPr>
        <p:spPr>
          <a:xfrm>
            <a:off x="457200" y="1490887"/>
            <a:ext cx="1032983" cy="4430941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C4</a:t>
            </a:r>
            <a:endParaRPr lang="es-ES_tradnl" sz="6000">
              <a:latin typeface="Fiba" panose="02010500040101020104" pitchFamily="2" charset="0"/>
            </a:endParaRPr>
          </a:p>
        </p:txBody>
      </p:sp>
      <p:sp>
        <p:nvSpPr>
          <p:cNvPr id="5" name="Rectángulo: esquinas redondeadas 4"/>
          <p:cNvSpPr/>
          <p:nvPr/>
        </p:nvSpPr>
        <p:spPr>
          <a:xfrm>
            <a:off x="1778232" y="2378272"/>
            <a:ext cx="7047113" cy="2656169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k-SK" sz="2400" dirty="0"/>
              <a:t>Nedovolený kontakt obrancu na súpera zozadu, alebo zboku za účelom zastavenia rýchleho protiútoku, pokiaľ medzi útočníkom a košom nie je žiadny ďalší obranca. </a:t>
            </a:r>
          </a:p>
          <a:p>
            <a:pPr algn="just"/>
            <a:r>
              <a:rPr lang="sk-SK" sz="2400" b="1" u="sng" dirty="0">
                <a:solidFill>
                  <a:srgbClr val="FF0000"/>
                </a:solidFill>
                <a:ea typeface="Univers 57 Condensed" charset="0"/>
                <a:cs typeface="Univers 57 Condensed" charset="0"/>
              </a:rPr>
              <a:t>Platí to dovtedy kým útočiaci hráč nezačne pokus o hod na kôš.</a:t>
            </a:r>
            <a:endParaRPr lang="sk-SK" sz="2400" dirty="0"/>
          </a:p>
          <a:p>
            <a:pPr marL="93663" lvl="1">
              <a:buNone/>
            </a:pPr>
            <a:endParaRPr lang="fi-FI" sz="2400" b="1" u="sng" dirty="0">
              <a:solidFill>
                <a:srgbClr val="FF0000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1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14312" y="244664"/>
            <a:ext cx="8229600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 – K</a:t>
            </a:r>
            <a:r>
              <a:rPr lang="en-AU" sz="3200" b="1" dirty="0">
                <a:latin typeface="Fiba" panose="02010500040101020104" pitchFamily="2" charset="0"/>
              </a:rPr>
              <a:t>RIT</a:t>
            </a:r>
            <a:r>
              <a:rPr lang="sk-SK" sz="3200" b="1" dirty="0" err="1">
                <a:latin typeface="Fiba" panose="02010500040101020104" pitchFamily="2" charset="0"/>
              </a:rPr>
              <a:t>érium</a:t>
            </a:r>
            <a:r>
              <a:rPr lang="sk-SK" sz="3200" b="1" dirty="0">
                <a:latin typeface="Fiba" panose="02010500040101020104" pitchFamily="2" charset="0"/>
              </a:rPr>
              <a:t> c4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27" name="Rectángulo: esquinas redondeadas 26"/>
          <p:cNvSpPr/>
          <p:nvPr/>
        </p:nvSpPr>
        <p:spPr>
          <a:xfrm>
            <a:off x="214312" y="1805213"/>
            <a:ext cx="1032983" cy="4109812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 dirty="0">
                <a:latin typeface="Fiba" panose="02010500040101020104" pitchFamily="2" charset="0"/>
              </a:rPr>
              <a:t>C4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15" name="Rectángulo: esquinas redondeadas 14"/>
          <p:cNvSpPr/>
          <p:nvPr/>
        </p:nvSpPr>
        <p:spPr>
          <a:xfrm>
            <a:off x="1461877" y="1805213"/>
            <a:ext cx="7367798" cy="4543425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sk-SK" sz="2400" b="1" dirty="0">
                <a:solidFill>
                  <a:srgbClr val="FF0000"/>
                </a:solidFill>
                <a:ea typeface="Univers 57 Condensed" charset="0"/>
                <a:cs typeface="Univers 57 Condensed" charset="0"/>
              </a:rPr>
              <a:t>Princípy</a:t>
            </a:r>
          </a:p>
          <a:p>
            <a:pPr lvl="1" indent="-457200">
              <a:buFont typeface="+mj-lt"/>
              <a:buAutoNum type="arabicPeriod"/>
            </a:pPr>
            <a:r>
              <a:rPr lang="sk-SK" sz="24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Útočiace družstvo získalo loptu pod kontrolu</a:t>
            </a:r>
            <a:r>
              <a:rPr lang="en-GB" sz="24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.</a:t>
            </a:r>
          </a:p>
          <a:p>
            <a:pPr lvl="1" indent="-457200">
              <a:buFont typeface="+mj-lt"/>
              <a:buAutoNum type="arabicPeriod"/>
            </a:pPr>
            <a:endParaRPr lang="en-GB" sz="2400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lvl="1" indent="-457200">
              <a:buFont typeface="+mj-lt"/>
              <a:buAutoNum type="arabicPeriod"/>
            </a:pPr>
            <a:r>
              <a:rPr lang="sk-SK" sz="24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Medzi útočníkom a košom brániaceho družstva nie je žiadny ďalší obranca</a:t>
            </a:r>
            <a:r>
              <a:rPr lang="en-GB" sz="24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. </a:t>
            </a:r>
          </a:p>
          <a:p>
            <a:pPr lvl="1" indent="-457200">
              <a:buFont typeface="+mj-lt"/>
              <a:buAutoNum type="arabicPeriod"/>
            </a:pPr>
            <a:endParaRPr lang="en-GB" sz="2400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lvl="1" indent="-457200">
              <a:buFont typeface="+mj-lt"/>
              <a:buAutoNum type="arabicPeriod"/>
            </a:pPr>
            <a:r>
              <a:rPr lang="sk-SK" sz="24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Nedovolený kontakt (odpískaná chyba) zboku alebo zozadu</a:t>
            </a:r>
            <a:r>
              <a:rPr lang="en-GB" sz="24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. </a:t>
            </a:r>
          </a:p>
          <a:p>
            <a:pPr lvl="1" indent="-457200">
              <a:buFont typeface="+mj-lt"/>
              <a:buAutoNum type="arabicPeriod"/>
            </a:pPr>
            <a:endParaRPr lang="en-GB" sz="2400" b="1" u="sng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lvl="1" indent="-457200">
              <a:buFont typeface="+mj-lt"/>
              <a:buAutoNum type="arabicPeriod"/>
            </a:pPr>
            <a:r>
              <a:rPr lang="sk-SK" sz="24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Predošlé platí pokiaľ útočiaci hráč nezačal pokus o hod na kôš</a:t>
            </a:r>
            <a:r>
              <a:rPr lang="en-GB" sz="24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2567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0338" y="3485741"/>
            <a:ext cx="3379198" cy="3094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ítulo 3"/>
          <p:cNvSpPr txBox="1">
            <a:spLocks/>
          </p:cNvSpPr>
          <p:nvPr/>
        </p:nvSpPr>
        <p:spPr>
          <a:xfrm>
            <a:off x="218209" y="207649"/>
            <a:ext cx="8229600" cy="637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0" i="0" kern="1200">
                <a:solidFill>
                  <a:schemeClr val="bg1"/>
                </a:solidFill>
                <a:latin typeface="Arial Bold"/>
                <a:ea typeface="+mj-ea"/>
                <a:cs typeface="Arial Bold"/>
              </a:defRPr>
            </a:lvl1pPr>
          </a:lstStyle>
          <a:p>
            <a:pPr algn="ctr"/>
            <a:r>
              <a:rPr lang="sk-SK" sz="3200" b="1" dirty="0">
                <a:solidFill>
                  <a:schemeClr val="tx1"/>
                </a:solidFill>
                <a:latin typeface="Fiba" panose="02010500040101020104" pitchFamily="2" charset="0"/>
              </a:rPr>
              <a:t>ČLÁNOK </a:t>
            </a:r>
            <a:r>
              <a:rPr lang="en-AU" sz="3200" b="1" dirty="0">
                <a:solidFill>
                  <a:schemeClr val="tx1"/>
                </a:solidFill>
                <a:latin typeface="Fiba" panose="02010500040101020104" pitchFamily="2" charset="0"/>
              </a:rPr>
              <a:t>37 </a:t>
            </a:r>
            <a:r>
              <a:rPr lang="sk-SK" sz="3200" b="1" dirty="0">
                <a:solidFill>
                  <a:schemeClr val="tx1"/>
                </a:solidFill>
                <a:latin typeface="Fiba" panose="02010500040101020104" pitchFamily="2" charset="0"/>
              </a:rPr>
              <a:t>-</a:t>
            </a:r>
            <a:r>
              <a:rPr lang="en-AU" sz="3200" b="1" dirty="0">
                <a:solidFill>
                  <a:schemeClr val="tx1"/>
                </a:solidFill>
                <a:latin typeface="Fiba" panose="02010500040101020104" pitchFamily="2" charset="0"/>
              </a:rPr>
              <a:t> </a:t>
            </a:r>
            <a:r>
              <a:rPr lang="sk-SK" sz="3200" b="1" dirty="0">
                <a:solidFill>
                  <a:schemeClr val="tx1"/>
                </a:solidFill>
                <a:latin typeface="Fiba" panose="02010500040101020104" pitchFamily="2" charset="0"/>
              </a:rPr>
              <a:t>NEŠPORTOVÁ CHYBA KRITÉRIUM</a:t>
            </a:r>
            <a:r>
              <a:rPr lang="en-AU" sz="3200" b="1" dirty="0">
                <a:solidFill>
                  <a:schemeClr val="tx1"/>
                </a:solidFill>
                <a:latin typeface="Fiba" panose="02010500040101020104" pitchFamily="2" charset="0"/>
              </a:rPr>
              <a:t> </a:t>
            </a:r>
            <a:r>
              <a:rPr lang="mr-IN" sz="3200" b="1" dirty="0">
                <a:solidFill>
                  <a:schemeClr val="tx1"/>
                </a:solidFill>
                <a:latin typeface="Fiba" panose="02010500040101020104" pitchFamily="2" charset="0"/>
              </a:rPr>
              <a:t>–</a:t>
            </a:r>
            <a:r>
              <a:rPr lang="en-AU" sz="3200" b="1" dirty="0">
                <a:solidFill>
                  <a:schemeClr val="tx1"/>
                </a:solidFill>
                <a:latin typeface="Fiba" panose="02010500040101020104" pitchFamily="2" charset="0"/>
              </a:rPr>
              <a:t> C4</a:t>
            </a:r>
            <a:endParaRPr lang="es-ES_tradnl" sz="3200" dirty="0">
              <a:solidFill>
                <a:schemeClr val="tx1"/>
              </a:solidFill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6" name="Rectángulo: esquinas redondeadas 5"/>
          <p:cNvSpPr/>
          <p:nvPr/>
        </p:nvSpPr>
        <p:spPr>
          <a:xfrm>
            <a:off x="457200" y="1490887"/>
            <a:ext cx="1032983" cy="4095525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C4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cxnSp>
        <p:nvCxnSpPr>
          <p:cNvPr id="17" name="Conector: curvado 16"/>
          <p:cNvCxnSpPr>
            <a:cxnSpLocks/>
          </p:cNvCxnSpPr>
          <p:nvPr/>
        </p:nvCxnSpPr>
        <p:spPr>
          <a:xfrm rot="16200000" flipV="1">
            <a:off x="3658556" y="5337947"/>
            <a:ext cx="1654628" cy="531219"/>
          </a:xfrm>
          <a:prstGeom prst="curvedConnector3">
            <a:avLst>
              <a:gd name="adj1" fmla="val 50000"/>
            </a:avLst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/>
        </p:nvSpPr>
        <p:spPr>
          <a:xfrm>
            <a:off x="3364580" y="4308252"/>
            <a:ext cx="899941" cy="935979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Rectángulo: esquinas redondeadas 7"/>
          <p:cNvSpPr/>
          <p:nvPr/>
        </p:nvSpPr>
        <p:spPr>
          <a:xfrm>
            <a:off x="1756065" y="1490887"/>
            <a:ext cx="5697680" cy="1845360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algn="just"/>
            <a:r>
              <a:rPr lang="sk-SK" sz="2000" u="sng" dirty="0"/>
              <a:t>Video príklad </a:t>
            </a:r>
            <a:r>
              <a:rPr lang="en-US" sz="2000" u="sng" dirty="0"/>
              <a:t>C4.1</a:t>
            </a:r>
          </a:p>
          <a:p>
            <a:pPr marL="93663" lvl="1" algn="just"/>
            <a:r>
              <a:rPr lang="sk-SK" sz="2000" dirty="0"/>
              <a:t>Treba vedieť, kedy nastal kontakt. Medzi útočiacim hráčom a súperovým košom nie je žiaden obranca. Kontakt je zboku, pričom útočník stále dribluje. Nešportová chyba (UF). Nesprávne rozhodnutie rozhodcu.</a:t>
            </a:r>
            <a:r>
              <a:rPr lang="en-US" sz="2000" dirty="0"/>
              <a:t> </a:t>
            </a:r>
            <a:endParaRPr lang="es-ES_tradnl" sz="2000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536" y="3485741"/>
            <a:ext cx="869617" cy="938091"/>
          </a:xfrm>
          <a:prstGeom prst="rect">
            <a:avLst/>
          </a:prstGeom>
        </p:spPr>
      </p:pic>
      <p:pic>
        <p:nvPicPr>
          <p:cNvPr id="10" name="Picture 6">
            <a:hlinkClick r:id="rId4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72" y="6151793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30"/>
          <a:stretch/>
        </p:blipFill>
        <p:spPr>
          <a:xfrm>
            <a:off x="6224154" y="3785891"/>
            <a:ext cx="1943100" cy="264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ítulo 3"/>
          <p:cNvSpPr txBox="1">
            <a:spLocks/>
          </p:cNvSpPr>
          <p:nvPr/>
        </p:nvSpPr>
        <p:spPr>
          <a:xfrm>
            <a:off x="218208" y="244615"/>
            <a:ext cx="8229600" cy="6379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200" b="0" i="0" kern="1200">
                <a:solidFill>
                  <a:schemeClr val="bg1"/>
                </a:solidFill>
                <a:latin typeface="Arial Bold"/>
                <a:ea typeface="+mj-ea"/>
                <a:cs typeface="Arial Bold"/>
              </a:defRPr>
            </a:lvl1pPr>
          </a:lstStyle>
          <a:p>
            <a:pPr algn="ctr"/>
            <a:endParaRPr lang="sk-SK" sz="2400" b="1" dirty="0">
              <a:solidFill>
                <a:schemeClr val="tx1"/>
              </a:solidFill>
              <a:latin typeface="Fiba" panose="02010500040101020104" pitchFamily="2" charset="0"/>
            </a:endParaRPr>
          </a:p>
          <a:p>
            <a:pPr algn="ctr"/>
            <a:r>
              <a:rPr lang="sk-SK" sz="3200" b="1" dirty="0">
                <a:solidFill>
                  <a:schemeClr val="tx1"/>
                </a:solidFill>
                <a:latin typeface="Fiba" panose="02010500040101020104" pitchFamily="2" charset="0"/>
              </a:rPr>
              <a:t>ČLÁNOK </a:t>
            </a:r>
            <a:r>
              <a:rPr lang="en-AU" sz="3200" b="1" dirty="0">
                <a:solidFill>
                  <a:schemeClr val="tx1"/>
                </a:solidFill>
                <a:latin typeface="Fiba" panose="02010500040101020104" pitchFamily="2" charset="0"/>
              </a:rPr>
              <a:t>37 </a:t>
            </a:r>
            <a:r>
              <a:rPr lang="sk-SK" sz="3200" b="1" dirty="0">
                <a:solidFill>
                  <a:schemeClr val="tx1"/>
                </a:solidFill>
                <a:latin typeface="Fiba" panose="02010500040101020104" pitchFamily="2" charset="0"/>
              </a:rPr>
              <a:t>-</a:t>
            </a:r>
            <a:r>
              <a:rPr lang="en-AU" sz="3200" b="1" dirty="0">
                <a:solidFill>
                  <a:schemeClr val="tx1"/>
                </a:solidFill>
                <a:latin typeface="Fiba" panose="02010500040101020104" pitchFamily="2" charset="0"/>
              </a:rPr>
              <a:t> </a:t>
            </a:r>
            <a:r>
              <a:rPr lang="sk-SK" sz="3200" b="1" dirty="0">
                <a:solidFill>
                  <a:schemeClr val="tx1"/>
                </a:solidFill>
                <a:latin typeface="Fiba" panose="02010500040101020104" pitchFamily="2" charset="0"/>
              </a:rPr>
              <a:t>NEŠPORTOVÁ CHYBA KRITÉRIUM</a:t>
            </a:r>
            <a:r>
              <a:rPr lang="en-AU" sz="3200" b="1" dirty="0">
                <a:solidFill>
                  <a:schemeClr val="tx1"/>
                </a:solidFill>
                <a:latin typeface="Fiba" panose="02010500040101020104" pitchFamily="2" charset="0"/>
              </a:rPr>
              <a:t> </a:t>
            </a:r>
            <a:r>
              <a:rPr lang="mr-IN" sz="3200" b="1" dirty="0">
                <a:solidFill>
                  <a:schemeClr val="tx1"/>
                </a:solidFill>
                <a:latin typeface="Fiba" panose="02010500040101020104" pitchFamily="2" charset="0"/>
              </a:rPr>
              <a:t>–</a:t>
            </a:r>
            <a:r>
              <a:rPr lang="en-AU" sz="3200" b="1" dirty="0">
                <a:solidFill>
                  <a:schemeClr val="tx1"/>
                </a:solidFill>
                <a:latin typeface="Fiba" panose="02010500040101020104" pitchFamily="2" charset="0"/>
              </a:rPr>
              <a:t> C4</a:t>
            </a:r>
            <a:endParaRPr lang="es-ES_tradnl" sz="3200" dirty="0">
              <a:solidFill>
                <a:schemeClr val="tx1"/>
              </a:solidFill>
              <a:latin typeface="Fiba" panose="02010500040101020104" pitchFamily="2" charset="0"/>
            </a:endParaRPr>
          </a:p>
          <a:p>
            <a:endParaRPr lang="es-ES_tradnl" sz="2400" dirty="0">
              <a:solidFill>
                <a:schemeClr val="tx1"/>
              </a:solidFill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6" name="Rectángulo: esquinas redondeadas 5"/>
          <p:cNvSpPr/>
          <p:nvPr/>
        </p:nvSpPr>
        <p:spPr>
          <a:xfrm>
            <a:off x="457200" y="1490888"/>
            <a:ext cx="1032983" cy="2166712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C4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cxnSp>
        <p:nvCxnSpPr>
          <p:cNvPr id="11" name="Conector recto 10"/>
          <p:cNvCxnSpPr>
            <a:cxnSpLocks/>
          </p:cNvCxnSpPr>
          <p:nvPr/>
        </p:nvCxnSpPr>
        <p:spPr>
          <a:xfrm flipV="1">
            <a:off x="7341176" y="4062845"/>
            <a:ext cx="0" cy="1891147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407" y="3781476"/>
            <a:ext cx="5469705" cy="2646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7" name="Conector: curvado 16"/>
          <p:cNvCxnSpPr>
            <a:cxnSpLocks/>
          </p:cNvCxnSpPr>
          <p:nvPr/>
        </p:nvCxnSpPr>
        <p:spPr>
          <a:xfrm flipV="1">
            <a:off x="1610590" y="5349782"/>
            <a:ext cx="3491346" cy="312678"/>
          </a:xfrm>
          <a:prstGeom prst="curvedConnector3">
            <a:avLst>
              <a:gd name="adj1" fmla="val 50000"/>
            </a:avLst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ángulo: esquinas redondeadas 8"/>
          <p:cNvSpPr/>
          <p:nvPr/>
        </p:nvSpPr>
        <p:spPr>
          <a:xfrm>
            <a:off x="1756063" y="1526431"/>
            <a:ext cx="6411191" cy="2062032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algn="just"/>
            <a:r>
              <a:rPr lang="sk-SK" sz="2000" u="sng" dirty="0"/>
              <a:t>Video príklad</a:t>
            </a:r>
            <a:r>
              <a:rPr lang="en-GB" sz="2000" u="sng" dirty="0"/>
              <a:t> C4.2</a:t>
            </a:r>
          </a:p>
          <a:p>
            <a:pPr marL="93663" lvl="1" algn="just"/>
            <a:r>
              <a:rPr lang="sk-SK" sz="2000" dirty="0"/>
              <a:t>Medzi súperovým košom a útočiacou hráčkou nie je žiadna brániaca hráčka, kontakt zboku, rozhodkyňa správne odpískala nešportovú chybu. </a:t>
            </a: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Dodržte správnu techniku – analýza - </a:t>
            </a:r>
            <a:r>
              <a:rPr lang="sk-SK" sz="2000" b="1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zapískam normálny faul (1) </a:t>
            </a: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– povýšim na </a:t>
            </a:r>
            <a:r>
              <a:rPr lang="sk-SK" sz="2000" b="1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nešportovú chybu UF (2)</a:t>
            </a:r>
            <a:r>
              <a:rPr lang="en-GB" sz="2000" dirty="0"/>
              <a:t>.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383" y="3785891"/>
            <a:ext cx="869617" cy="938091"/>
          </a:xfrm>
          <a:prstGeom prst="rect">
            <a:avLst/>
          </a:prstGeom>
        </p:spPr>
      </p:pic>
      <p:pic>
        <p:nvPicPr>
          <p:cNvPr id="12" name="Picture 6">
            <a:hlinkClick r:id="rId5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383" y="5999802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6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/>
          <p:cNvSpPr/>
          <p:nvPr/>
        </p:nvSpPr>
        <p:spPr>
          <a:xfrm>
            <a:off x="495252" y="1398414"/>
            <a:ext cx="1032983" cy="1872465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C4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203249" y="257595"/>
            <a:ext cx="8229600" cy="637987"/>
          </a:xfrm>
        </p:spPr>
        <p:txBody>
          <a:bodyPr>
            <a:noAutofit/>
          </a:bodyPr>
          <a:lstStyle/>
          <a:p>
            <a:pPr algn="ctr"/>
            <a:br>
              <a:rPr lang="sk-SK" b="1" dirty="0">
                <a:latin typeface="Fiba" panose="02010500040101020104" pitchFamily="2" charset="0"/>
              </a:rPr>
            </a:br>
            <a:r>
              <a:rPr lang="sk-SK" sz="3200" b="1" dirty="0">
                <a:latin typeface="Fiba" panose="02010500040101020104" pitchFamily="2" charset="0"/>
              </a:rPr>
              <a:t>ČLÁNOK </a:t>
            </a:r>
            <a:r>
              <a:rPr lang="en-AU" sz="3200" b="1" dirty="0">
                <a:latin typeface="Fiba" panose="02010500040101020104" pitchFamily="2" charset="0"/>
              </a:rPr>
              <a:t>37 </a:t>
            </a:r>
            <a:r>
              <a:rPr lang="sk-SK" sz="3200" b="1" dirty="0">
                <a:latin typeface="Fiba" panose="02010500040101020104" pitchFamily="2" charset="0"/>
              </a:rPr>
              <a:t>-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r>
              <a:rPr lang="sk-SK" sz="3200" b="1" dirty="0">
                <a:latin typeface="Fiba" panose="02010500040101020104" pitchFamily="2" charset="0"/>
              </a:rPr>
              <a:t>NEŠPORTOVÁ CHYBA KRITÉRIUM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r>
              <a:rPr lang="mr-IN" sz="3200" b="1" dirty="0">
                <a:latin typeface="Fiba" panose="02010500040101020104" pitchFamily="2" charset="0"/>
              </a:rPr>
              <a:t>–</a:t>
            </a:r>
            <a:r>
              <a:rPr lang="en-AU" sz="3200" b="1" dirty="0">
                <a:latin typeface="Fiba" panose="02010500040101020104" pitchFamily="2" charset="0"/>
              </a:rPr>
              <a:t> C4</a:t>
            </a:r>
            <a:br>
              <a:rPr lang="es-ES_tradnl" dirty="0">
                <a:latin typeface="Fiba" panose="02010500040101020104" pitchFamily="2" charset="0"/>
              </a:rPr>
            </a:br>
            <a:r>
              <a:rPr lang="en-AU" sz="2400" b="1" dirty="0">
                <a:latin typeface="Fiba" panose="02010500040101020104" pitchFamily="2" charset="0"/>
              </a:rPr>
              <a:t> </a:t>
            </a:r>
            <a:endParaRPr lang="es-ES_tradnl" sz="24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11" name="Rectángulo: esquinas redondeadas 10"/>
          <p:cNvSpPr/>
          <p:nvPr/>
        </p:nvSpPr>
        <p:spPr>
          <a:xfrm>
            <a:off x="1703052" y="1260765"/>
            <a:ext cx="6691745" cy="1714132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>
              <a:buNone/>
            </a:pPr>
            <a:r>
              <a:rPr lang="sk-SK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V</a:t>
            </a:r>
            <a:r>
              <a:rPr lang="en-GB" sz="2000" u="sng" dirty="0" err="1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ideo</a:t>
            </a:r>
            <a:r>
              <a:rPr lang="sk-SK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príklad</a:t>
            </a:r>
            <a:r>
              <a:rPr lang="en-GB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C4.3</a:t>
            </a:r>
          </a:p>
          <a:p>
            <a:pPr marL="93663" lvl="1" indent="0">
              <a:buNone/>
            </a:pP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Ak medzi útočiacim hráčom a súperovým košom nie je žiaden obranca, nastane nedovolený kontakt (odpískaná chyba) brániacim hráčom zboku alebo zozadu</a:t>
            </a:r>
            <a:r>
              <a:rPr lang="en-GB" sz="2000" dirty="0">
                <a:ea typeface="Univers 57 Condensed" charset="0"/>
                <a:cs typeface="Univers 57 Condensed" charset="0"/>
              </a:rPr>
              <a:t>, </a:t>
            </a:r>
            <a:r>
              <a:rPr lang="sk-SK" sz="2000" dirty="0">
                <a:ea typeface="Univers 57 Condensed" charset="0"/>
                <a:cs typeface="Univers 57 Condensed" charset="0"/>
              </a:rPr>
              <a:t>bez ohľadu na charakter kontaktu, </a:t>
            </a:r>
            <a:r>
              <a:rPr lang="sk-SK" sz="2000" b="1" dirty="0">
                <a:ea typeface="Univers 57 Condensed" charset="0"/>
                <a:cs typeface="Univers 57 Condensed" charset="0"/>
              </a:rPr>
              <a:t>ide o nešportovú chybu (UF).</a:t>
            </a:r>
            <a:endParaRPr lang="en-GB" sz="2000" b="1" dirty="0">
              <a:ea typeface="Univers 57 Condensed" charset="0"/>
              <a:cs typeface="Univers 57 Condensed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396" y="3313744"/>
            <a:ext cx="3038522" cy="3115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Elipse 14"/>
          <p:cNvSpPr/>
          <p:nvPr/>
        </p:nvSpPr>
        <p:spPr>
          <a:xfrm>
            <a:off x="6396989" y="4856660"/>
            <a:ext cx="899941" cy="935979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52" y="3313744"/>
            <a:ext cx="4352049" cy="3115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lipse 7"/>
          <p:cNvSpPr/>
          <p:nvPr/>
        </p:nvSpPr>
        <p:spPr>
          <a:xfrm>
            <a:off x="2978000" y="4856659"/>
            <a:ext cx="899941" cy="935979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612" y="3313744"/>
            <a:ext cx="869617" cy="938091"/>
          </a:xfrm>
          <a:prstGeom prst="rect">
            <a:avLst/>
          </a:prstGeom>
        </p:spPr>
      </p:pic>
      <p:pic>
        <p:nvPicPr>
          <p:cNvPr id="10" name="Picture 6">
            <a:hlinkClick r:id="rId5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49" y="6000843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95300" y="1682982"/>
            <a:ext cx="8018385" cy="97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sz="3200" dirty="0">
                <a:latin typeface="Fiba"/>
                <a:ea typeface="+mj-ea"/>
                <a:cs typeface="Fiba"/>
              </a:rPr>
              <a:t>PRAVIDLO</a:t>
            </a:r>
            <a:endParaRPr lang="en-US" sz="3200" dirty="0">
              <a:latin typeface="Fiba"/>
              <a:ea typeface="+mj-ea"/>
              <a:cs typeface="Fiba"/>
            </a:endParaRPr>
          </a:p>
        </p:txBody>
      </p:sp>
      <p:sp>
        <p:nvSpPr>
          <p:cNvPr id="2" name="Suorakulmio 1"/>
          <p:cNvSpPr/>
          <p:nvPr/>
        </p:nvSpPr>
        <p:spPr>
          <a:xfrm>
            <a:off x="435950" y="2769527"/>
            <a:ext cx="1846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>
              <a:latin typeface="Fiba"/>
              <a:cs typeface="Fiba"/>
            </a:endParaRPr>
          </a:p>
        </p:txBody>
      </p:sp>
    </p:spTree>
    <p:extLst>
      <p:ext uri="{BB962C8B-B14F-4D97-AF65-F5344CB8AC3E}">
        <p14:creationId xmlns:p14="http://schemas.microsoft.com/office/powerpoint/2010/main" val="185457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/>
          <p:cNvSpPr/>
          <p:nvPr/>
        </p:nvSpPr>
        <p:spPr>
          <a:xfrm>
            <a:off x="523828" y="1039091"/>
            <a:ext cx="1032983" cy="5177071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C4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7" name="Título 3"/>
          <p:cNvSpPr>
            <a:spLocks noGrp="1"/>
          </p:cNvSpPr>
          <p:nvPr>
            <p:ph type="title"/>
          </p:nvPr>
        </p:nvSpPr>
        <p:spPr>
          <a:xfrm>
            <a:off x="165197" y="227665"/>
            <a:ext cx="8229600" cy="637987"/>
          </a:xfrm>
        </p:spPr>
        <p:txBody>
          <a:bodyPr>
            <a:noAutofit/>
          </a:bodyPr>
          <a:lstStyle/>
          <a:p>
            <a:pPr algn="ctr"/>
            <a:br>
              <a:rPr lang="sk-SK" b="1" dirty="0">
                <a:latin typeface="Fiba" panose="02010500040101020104" pitchFamily="2" charset="0"/>
              </a:rPr>
            </a:br>
            <a:r>
              <a:rPr lang="sk-SK" sz="3200" b="1" dirty="0">
                <a:latin typeface="Fiba" panose="02010500040101020104" pitchFamily="2" charset="0"/>
              </a:rPr>
              <a:t>ČLÁNOK </a:t>
            </a:r>
            <a:r>
              <a:rPr lang="en-AU" sz="3200" b="1" dirty="0">
                <a:latin typeface="Fiba" panose="02010500040101020104" pitchFamily="2" charset="0"/>
              </a:rPr>
              <a:t>37 </a:t>
            </a:r>
            <a:r>
              <a:rPr lang="sk-SK" sz="3200" b="1" dirty="0">
                <a:latin typeface="Fiba" panose="02010500040101020104" pitchFamily="2" charset="0"/>
              </a:rPr>
              <a:t>-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r>
              <a:rPr lang="sk-SK" sz="3200" b="1" dirty="0">
                <a:latin typeface="Fiba" panose="02010500040101020104" pitchFamily="2" charset="0"/>
              </a:rPr>
              <a:t>NEŠPORTOVÁ CHYBA KRITÉRIUM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r>
              <a:rPr lang="mr-IN" sz="3200" b="1" dirty="0">
                <a:latin typeface="Fiba" panose="02010500040101020104" pitchFamily="2" charset="0"/>
              </a:rPr>
              <a:t>–</a:t>
            </a:r>
            <a:r>
              <a:rPr lang="en-AU" sz="3200" b="1" dirty="0">
                <a:latin typeface="Fiba" panose="02010500040101020104" pitchFamily="2" charset="0"/>
              </a:rPr>
              <a:t> C4</a:t>
            </a:r>
            <a:br>
              <a:rPr lang="es-ES_tradnl" dirty="0">
                <a:latin typeface="Fiba" panose="02010500040101020104" pitchFamily="2" charset="0"/>
              </a:rPr>
            </a:br>
            <a:endParaRPr lang="es-ES_tradnl" sz="24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3052" y="3355501"/>
            <a:ext cx="3372763" cy="2957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Conector: curvado 8"/>
          <p:cNvCxnSpPr>
            <a:cxnSpLocks/>
          </p:cNvCxnSpPr>
          <p:nvPr/>
        </p:nvCxnSpPr>
        <p:spPr>
          <a:xfrm rot="16200000" flipH="1">
            <a:off x="2232485" y="4888177"/>
            <a:ext cx="842842" cy="735470"/>
          </a:xfrm>
          <a:prstGeom prst="curvedConnector3">
            <a:avLst>
              <a:gd name="adj1" fmla="val 75890"/>
            </a:avLst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326" y="3359681"/>
            <a:ext cx="2701636" cy="2856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Elipse 14"/>
          <p:cNvSpPr/>
          <p:nvPr/>
        </p:nvSpPr>
        <p:spPr>
          <a:xfrm>
            <a:off x="6165859" y="4366501"/>
            <a:ext cx="899941" cy="935979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Rectángulo: esquinas redondeadas 10"/>
          <p:cNvSpPr/>
          <p:nvPr/>
        </p:nvSpPr>
        <p:spPr>
          <a:xfrm>
            <a:off x="1703053" y="1039091"/>
            <a:ext cx="6221748" cy="2316410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indent="0">
              <a:buNone/>
            </a:pPr>
            <a:r>
              <a:rPr lang="sk-SK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V</a:t>
            </a:r>
            <a:r>
              <a:rPr lang="en-US" sz="2000" u="sng" dirty="0" err="1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ideo</a:t>
            </a:r>
            <a:r>
              <a:rPr lang="sk-SK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príklad</a:t>
            </a:r>
            <a:r>
              <a:rPr lang="en-US" sz="2000" u="sng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C4.4</a:t>
            </a:r>
          </a:p>
          <a:p>
            <a:pPr marL="93663" lvl="1" indent="0">
              <a:buNone/>
            </a:pP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Ak medzi útočiacim hráčom a súperovým košom nie je žiaden obranca, nastane nedovolený kontakt (odpískaná chyba) brániacim hráčom zboku alebo zozadu a útočiaci hráča začal pokus o hod na kôš, to je normálna chyba (faul),  pokiaľ herná situácia nespĺňa niektoré z </a:t>
            </a:r>
            <a:r>
              <a:rPr lang="sk-SK" sz="2000" dirty="0" err="1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kritérii</a:t>
            </a:r>
            <a:r>
              <a:rPr lang="sk-SK" sz="2000" dirty="0">
                <a:solidFill>
                  <a:schemeClr val="tx1"/>
                </a:solidFill>
                <a:ea typeface="Univers 57 Condensed" charset="0"/>
                <a:cs typeface="Univers 57 Condensed" charset="0"/>
              </a:rPr>
              <a:t> C1 alebo C2</a:t>
            </a:r>
            <a:endParaRPr lang="en-GB" sz="2000" dirty="0">
              <a:solidFill>
                <a:schemeClr val="tx1"/>
              </a:solidFill>
              <a:ea typeface="Univers 57 Condensed" charset="0"/>
              <a:cs typeface="Univers 57 Condensed" charset="0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797" y="3359681"/>
            <a:ext cx="804972" cy="850050"/>
          </a:xfrm>
          <a:prstGeom prst="rect">
            <a:avLst/>
          </a:prstGeom>
        </p:spPr>
      </p:pic>
      <p:pic>
        <p:nvPicPr>
          <p:cNvPr id="10" name="Picture 6">
            <a:hlinkClick r:id="rId5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97" y="5826688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9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00038" y="244663"/>
            <a:ext cx="8229600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 </a:t>
            </a:r>
            <a:r>
              <a:rPr lang="en-AU" sz="3200" b="1" dirty="0">
                <a:latin typeface="Fiba" panose="02010500040101020104" pitchFamily="2" charset="0"/>
              </a:rPr>
              <a:t>37 </a:t>
            </a:r>
            <a:r>
              <a:rPr lang="sk-SK" sz="3200" b="1" dirty="0">
                <a:latin typeface="Fiba" panose="02010500040101020104" pitchFamily="2" charset="0"/>
              </a:rPr>
              <a:t>-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r>
              <a:rPr lang="sk-SK" sz="3200" b="1" dirty="0">
                <a:latin typeface="Fiba" panose="02010500040101020104" pitchFamily="2" charset="0"/>
              </a:rPr>
              <a:t>NEŠPORTOVÁ CHYBA KRITÉRIUM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r>
              <a:rPr lang="mr-IN" sz="3200" b="1" dirty="0">
                <a:latin typeface="Fiba" panose="02010500040101020104" pitchFamily="2" charset="0"/>
              </a:rPr>
              <a:t>–</a:t>
            </a:r>
            <a:r>
              <a:rPr lang="en-AU" sz="3200" b="1" dirty="0">
                <a:latin typeface="Fiba" panose="02010500040101020104" pitchFamily="2" charset="0"/>
              </a:rPr>
              <a:t> C</a:t>
            </a:r>
            <a:r>
              <a:rPr lang="sk-SK" sz="3200" b="1" dirty="0">
                <a:latin typeface="Fiba" panose="02010500040101020104" pitchFamily="2" charset="0"/>
              </a:rPr>
              <a:t>5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8" name="Rectángulo: esquinas redondeadas 7"/>
          <p:cNvSpPr/>
          <p:nvPr/>
        </p:nvSpPr>
        <p:spPr>
          <a:xfrm>
            <a:off x="457200" y="1490887"/>
            <a:ext cx="1032983" cy="4430941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C5</a:t>
            </a:r>
            <a:endParaRPr lang="es-ES_tradnl" sz="6000">
              <a:latin typeface="Fiba" panose="02010500040101020104" pitchFamily="2" charset="0"/>
            </a:endParaRPr>
          </a:p>
        </p:txBody>
      </p:sp>
      <p:sp>
        <p:nvSpPr>
          <p:cNvPr id="5" name="Rectángulo: esquinas redondeadas 4"/>
          <p:cNvSpPr/>
          <p:nvPr/>
        </p:nvSpPr>
        <p:spPr>
          <a:xfrm>
            <a:off x="1725981" y="2182482"/>
            <a:ext cx="6691745" cy="3047749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algn="just"/>
            <a:r>
              <a:rPr lang="sk-SK" sz="2400" dirty="0"/>
              <a:t>Kontakt obrancu so súperom na ihrisku počas posledných 2 minút štvrtej štvrtiny a každého predĺženia, ak je lopta v zázemí k dispozícii na vhadzovanie a je stále v rukách rozhodcu, alebo je v rukách vhadzujúceho hráča.</a:t>
            </a:r>
            <a:endParaRPr lang="en-GB" sz="2400" b="1" u="sng" dirty="0">
              <a:solidFill>
                <a:srgbClr val="FF0000"/>
              </a:solidFill>
              <a:ea typeface="Univers 57 Condensed" charset="0"/>
              <a:cs typeface="Univers 57 Condensed" charset="0"/>
            </a:endParaRPr>
          </a:p>
          <a:p>
            <a:pPr marL="93663" lvl="1" algn="just"/>
            <a:endParaRPr lang="es-ES_tradnl" sz="900" dirty="0"/>
          </a:p>
        </p:txBody>
      </p:sp>
    </p:spTree>
    <p:extLst>
      <p:ext uri="{BB962C8B-B14F-4D97-AF65-F5344CB8AC3E}">
        <p14:creationId xmlns:p14="http://schemas.microsoft.com/office/powerpoint/2010/main" val="39754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71461" y="273239"/>
            <a:ext cx="8387629" cy="637987"/>
          </a:xfrm>
        </p:spPr>
        <p:txBody>
          <a:bodyPr>
            <a:no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 </a:t>
            </a:r>
            <a:r>
              <a:rPr lang="en-AU" sz="3200" b="1" dirty="0">
                <a:latin typeface="Fiba" panose="02010500040101020104" pitchFamily="2" charset="0"/>
              </a:rPr>
              <a:t>37 </a:t>
            </a:r>
            <a:r>
              <a:rPr lang="sk-SK" sz="3200" b="1" dirty="0">
                <a:latin typeface="Fiba" panose="02010500040101020104" pitchFamily="2" charset="0"/>
              </a:rPr>
              <a:t>-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r>
              <a:rPr lang="sk-SK" sz="3200" b="1" dirty="0">
                <a:latin typeface="Fiba" panose="02010500040101020104" pitchFamily="2" charset="0"/>
              </a:rPr>
              <a:t>NEŠPORTOVÁ CHYBA KRITÉRIUM</a:t>
            </a:r>
            <a:r>
              <a:rPr lang="en-AU" sz="3200" b="1" dirty="0">
                <a:latin typeface="Fiba" panose="02010500040101020104" pitchFamily="2" charset="0"/>
              </a:rPr>
              <a:t> </a:t>
            </a:r>
            <a:r>
              <a:rPr lang="mr-IN" sz="3200" b="1" dirty="0">
                <a:latin typeface="Fiba" panose="02010500040101020104" pitchFamily="2" charset="0"/>
              </a:rPr>
              <a:t>–</a:t>
            </a:r>
            <a:r>
              <a:rPr lang="en-AU" sz="3200" b="1" dirty="0">
                <a:latin typeface="Fiba" panose="02010500040101020104" pitchFamily="2" charset="0"/>
              </a:rPr>
              <a:t> C</a:t>
            </a:r>
            <a:r>
              <a:rPr lang="sk-SK" sz="3200" b="1" dirty="0">
                <a:latin typeface="Fiba" panose="02010500040101020104" pitchFamily="2" charset="0"/>
              </a:rPr>
              <a:t>5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27" name="Rectángulo: esquinas redondeadas 26"/>
          <p:cNvSpPr/>
          <p:nvPr/>
        </p:nvSpPr>
        <p:spPr>
          <a:xfrm>
            <a:off x="214312" y="1805212"/>
            <a:ext cx="1032983" cy="4024087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C5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15" name="Rectángulo: esquinas redondeadas 14"/>
          <p:cNvSpPr/>
          <p:nvPr/>
        </p:nvSpPr>
        <p:spPr>
          <a:xfrm>
            <a:off x="1447589" y="1805212"/>
            <a:ext cx="6782011" cy="4024087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-57150" algn="ctr"/>
            <a:r>
              <a:rPr lang="en-GB" sz="2400" u="sng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P</a:t>
            </a:r>
            <a:r>
              <a:rPr lang="sk-SK" sz="2400" u="sng" dirty="0" err="1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rincíp</a:t>
            </a:r>
            <a:r>
              <a:rPr lang="sk-SK" sz="2400" u="sng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.</a:t>
            </a:r>
            <a:endParaRPr lang="en-GB" sz="2400" u="sng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lvl="1" indent="-457200">
              <a:buFont typeface="+mj-lt"/>
              <a:buAutoNum type="arabicPeriod"/>
            </a:pPr>
            <a:r>
              <a:rPr lang="sk-SK" sz="20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Posledné dve minúty 4.štvrtiny alebo ktoréhokoľvek predĺženia</a:t>
            </a:r>
            <a:r>
              <a:rPr lang="en-GB" sz="20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.</a:t>
            </a:r>
          </a:p>
          <a:p>
            <a:pPr lvl="1" indent="-457200">
              <a:buFont typeface="+mj-lt"/>
              <a:buAutoNum type="arabicPeriod"/>
            </a:pPr>
            <a:r>
              <a:rPr lang="sk-SK" sz="20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Vhadzujúci hráč útočiaceho družstva má loptu v rukách k dispozícii na vhadzovanie</a:t>
            </a:r>
            <a:r>
              <a:rPr lang="en-GB" sz="20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.</a:t>
            </a:r>
            <a:r>
              <a:rPr lang="sk-SK" sz="20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 </a:t>
            </a:r>
            <a:endParaRPr lang="en-GB" sz="2000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lvl="1" indent="-457200">
              <a:buFont typeface="+mj-lt"/>
              <a:buAutoNum type="arabicPeriod"/>
            </a:pPr>
            <a:r>
              <a:rPr lang="sk-SK" sz="2000" dirty="0">
                <a:solidFill>
                  <a:schemeClr val="tx1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Nedovolený kontakt obrancu na ihrisku predtým ako lopta opustí ruky vhadzujúceho hráča.</a:t>
            </a:r>
            <a:endParaRPr lang="en-GB" sz="2000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lvl="1" indent="-457200">
              <a:buFont typeface="+mj-lt"/>
              <a:buAutoNum type="arabicPeriod"/>
            </a:pPr>
            <a:r>
              <a:rPr lang="sk-SK" sz="2000" b="1" dirty="0">
                <a:solidFill>
                  <a:srgbClr val="FF0000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Poznámka</a:t>
            </a:r>
            <a:r>
              <a:rPr lang="en-GB" sz="2000" b="1" dirty="0">
                <a:solidFill>
                  <a:srgbClr val="FF0000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 </a:t>
            </a:r>
            <a:r>
              <a:rPr lang="mr-IN" sz="2000" b="1" dirty="0">
                <a:solidFill>
                  <a:srgbClr val="FF0000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–</a:t>
            </a:r>
            <a:r>
              <a:rPr lang="en-GB" sz="2000" b="1" dirty="0">
                <a:solidFill>
                  <a:srgbClr val="FF0000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 </a:t>
            </a:r>
            <a:r>
              <a:rPr lang="sk-SK" sz="2000" b="1" dirty="0">
                <a:solidFill>
                  <a:srgbClr val="FF0000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p</a:t>
            </a:r>
            <a:r>
              <a:rPr lang="en-GB" sz="2000" b="1" dirty="0" err="1">
                <a:solidFill>
                  <a:srgbClr val="FF0000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revent</a:t>
            </a:r>
            <a:r>
              <a:rPr lang="sk-SK" sz="2000" b="1" dirty="0" err="1">
                <a:solidFill>
                  <a:srgbClr val="FF0000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ívne</a:t>
            </a:r>
            <a:r>
              <a:rPr lang="sk-SK" sz="2000" b="1" dirty="0">
                <a:solidFill>
                  <a:srgbClr val="FF0000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 rozhodovanie</a:t>
            </a:r>
            <a:r>
              <a:rPr lang="en-GB" sz="2000" b="1" dirty="0">
                <a:solidFill>
                  <a:srgbClr val="FF0000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  - </a:t>
            </a:r>
            <a:r>
              <a:rPr lang="sk-SK" sz="2000" b="1" dirty="0">
                <a:solidFill>
                  <a:srgbClr val="FF0000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pred vhadzovaním  pripomenúť hráčom brániaceho družstva vyššie uvedené – dobrá rozhodcovská technika.</a:t>
            </a:r>
            <a:endParaRPr lang="en-GB" sz="2000" dirty="0">
              <a:solidFill>
                <a:schemeClr val="tx1"/>
              </a:solidFill>
              <a:latin typeface="Univers 57 Condensed" charset="0"/>
              <a:ea typeface="Univers 57 Condensed" charset="0"/>
              <a:cs typeface="Univers 57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0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051" b="39439"/>
          <a:stretch/>
        </p:blipFill>
        <p:spPr>
          <a:xfrm>
            <a:off x="2343318" y="3298764"/>
            <a:ext cx="5172075" cy="325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42900" y="232047"/>
            <a:ext cx="8229600" cy="637987"/>
          </a:xfrm>
        </p:spPr>
        <p:txBody>
          <a:bodyPr>
            <a:noAutofit/>
          </a:bodyPr>
          <a:lstStyle/>
          <a:p>
            <a:pPr algn="ctr"/>
            <a:r>
              <a:rPr lang="en-AU" sz="2400" b="1" dirty="0">
                <a:latin typeface="Fiba" panose="02010500040101020104" pitchFamily="2" charset="0"/>
              </a:rPr>
              <a:t>ART. 37  UNSPORTSMANLIKE FOUL</a:t>
            </a:r>
            <a:br>
              <a:rPr lang="en-AU" sz="2400" b="1" dirty="0">
                <a:latin typeface="Fiba" panose="02010500040101020104" pitchFamily="2" charset="0"/>
              </a:rPr>
            </a:br>
            <a:r>
              <a:rPr lang="en-AU" sz="2400" b="1" dirty="0">
                <a:latin typeface="Fiba" panose="02010500040101020104" pitchFamily="2" charset="0"/>
              </a:rPr>
              <a:t>CRITERIA </a:t>
            </a:r>
            <a:r>
              <a:rPr lang="mr-IN" sz="2400" b="1" dirty="0">
                <a:latin typeface="Fiba" panose="02010500040101020104" pitchFamily="2" charset="0"/>
              </a:rPr>
              <a:t>–</a:t>
            </a:r>
            <a:r>
              <a:rPr lang="en-AU" sz="2400" b="1" dirty="0">
                <a:latin typeface="Fiba" panose="02010500040101020104" pitchFamily="2" charset="0"/>
              </a:rPr>
              <a:t> C5</a:t>
            </a:r>
            <a:endParaRPr lang="es-ES_tradnl" sz="24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6" name="Rectángulo: esquinas redondeadas 5"/>
          <p:cNvSpPr/>
          <p:nvPr/>
        </p:nvSpPr>
        <p:spPr>
          <a:xfrm>
            <a:off x="457200" y="1150916"/>
            <a:ext cx="1032983" cy="5400541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0">
                <a:latin typeface="Fiba" panose="02010500040101020104" pitchFamily="2" charset="0"/>
              </a:rPr>
              <a:t>C5</a:t>
            </a:r>
            <a:endParaRPr lang="es-ES_tradnl" sz="6000" dirty="0">
              <a:latin typeface="Fiba" panose="02010500040101020104" pitchFamily="2" charset="0"/>
            </a:endParaRPr>
          </a:p>
        </p:txBody>
      </p:sp>
      <p:sp>
        <p:nvSpPr>
          <p:cNvPr id="7" name="Rectángulo: esquinas redondeadas 6"/>
          <p:cNvSpPr/>
          <p:nvPr/>
        </p:nvSpPr>
        <p:spPr>
          <a:xfrm>
            <a:off x="1756062" y="1150916"/>
            <a:ext cx="5759331" cy="2147848"/>
          </a:xfrm>
          <a:prstGeom prst="roundRect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93663" lvl="1" algn="just"/>
            <a:r>
              <a:rPr lang="sk-SK" sz="2000" u="sng" dirty="0"/>
              <a:t>Video príklad </a:t>
            </a:r>
            <a:r>
              <a:rPr lang="en-AU" sz="2000" u="sng" dirty="0"/>
              <a:t>C5.1</a:t>
            </a:r>
          </a:p>
          <a:p>
            <a:pPr marL="93663" lvl="1" algn="just"/>
            <a:r>
              <a:rPr lang="sk-SK" sz="2000" dirty="0"/>
              <a:t>Posledné dve minúty 4.štvrtiny, lopta v rukách vhadzujúcej hráčky, nedovolený kontakt. Správne odpískaná </a:t>
            </a:r>
            <a:r>
              <a:rPr lang="sk-SK" sz="2000" b="1" dirty="0"/>
              <a:t>nešportová chyba (UF). </a:t>
            </a:r>
            <a:r>
              <a:rPr lang="sk-SK" sz="2000" dirty="0"/>
              <a:t>Video príklad C5.2 neskoro a nesprávne posúdená situácia, aj toto je </a:t>
            </a:r>
            <a:r>
              <a:rPr lang="sk-SK" sz="2000" b="1" dirty="0"/>
              <a:t>nešportová chyba (UF).</a:t>
            </a:r>
            <a:endParaRPr lang="en-AU" sz="2000" b="1" dirty="0"/>
          </a:p>
        </p:txBody>
      </p:sp>
      <p:sp>
        <p:nvSpPr>
          <p:cNvPr id="8" name="Elipse 7"/>
          <p:cNvSpPr/>
          <p:nvPr/>
        </p:nvSpPr>
        <p:spPr>
          <a:xfrm>
            <a:off x="4673001" y="4745593"/>
            <a:ext cx="899941" cy="935979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Elipse 8"/>
          <p:cNvSpPr/>
          <p:nvPr/>
        </p:nvSpPr>
        <p:spPr>
          <a:xfrm>
            <a:off x="2636039" y="3579646"/>
            <a:ext cx="1214439" cy="74460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Elipse 9"/>
          <p:cNvSpPr/>
          <p:nvPr/>
        </p:nvSpPr>
        <p:spPr>
          <a:xfrm>
            <a:off x="2730551" y="4972453"/>
            <a:ext cx="899941" cy="935979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1" name="Picture 6">
            <a:hlinkClick r:id="rId3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807" y="6128067"/>
            <a:ext cx="428572" cy="428572"/>
          </a:xfrm>
          <a:prstGeom prst="rect">
            <a:avLst/>
          </a:prstGeom>
        </p:spPr>
      </p:pic>
      <p:pic>
        <p:nvPicPr>
          <p:cNvPr id="12" name="Picture 6">
            <a:hlinkClick r:id="rId5" action="ppaction://hlinkfile"/>
            <a:extLst>
              <a:ext uri="{FF2B5EF4-FFF2-40B4-BE49-F238E27FC236}">
                <a16:creationId xmlns:a16="http://schemas.microsoft.com/office/drawing/2014/main" id="{27B66F76-3E3E-4843-AE34-7E922A0AF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515" y="6122886"/>
            <a:ext cx="428572" cy="4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1456" y="216089"/>
            <a:ext cx="8700602" cy="637987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  <a:ea typeface="+mn-ea"/>
                <a:cs typeface="+mn-cs"/>
              </a:rPr>
              <a:t>Článok</a:t>
            </a:r>
            <a:r>
              <a:rPr lang="en-AU" sz="3200" b="1" dirty="0">
                <a:latin typeface="Fiba" panose="02010500040101020104" pitchFamily="2" charset="0"/>
                <a:ea typeface="+mn-ea"/>
                <a:cs typeface="+mn-cs"/>
              </a:rPr>
              <a:t> 37  </a:t>
            </a:r>
            <a:r>
              <a:rPr lang="sk-SK" sz="3200" b="1" dirty="0" err="1">
                <a:latin typeface="Fiba" panose="02010500040101020104" pitchFamily="2" charset="0"/>
                <a:ea typeface="+mn-ea"/>
                <a:cs typeface="+mn-cs"/>
              </a:rPr>
              <a:t>NEŠPORTOVá</a:t>
            </a:r>
            <a:r>
              <a:rPr lang="sk-SK" sz="3200" b="1" dirty="0">
                <a:latin typeface="Fiba" panose="02010500040101020104" pitchFamily="2" charset="0"/>
                <a:ea typeface="+mn-ea"/>
                <a:cs typeface="+mn-cs"/>
              </a:rPr>
              <a:t> CHYBA</a:t>
            </a:r>
            <a:endParaRPr lang="en-AU" sz="3200" b="1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1275671"/>
            <a:ext cx="7758113" cy="60252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dirty="0">
                <a:latin typeface="Univers 57 Condensed" charset="0"/>
                <a:ea typeface="Univers 57 Condensed" charset="0"/>
                <a:cs typeface="Univers 57 Condensed" charset="0"/>
              </a:rPr>
              <a:t>3</a:t>
            </a:r>
            <a:r>
              <a:rPr lang="en-GB" sz="1800" dirty="0">
                <a:latin typeface="+mn-lt"/>
                <a:ea typeface="Univers 57 Condensed" charset="0"/>
                <a:cs typeface="Univers 57 Condensed" charset="0"/>
              </a:rPr>
              <a:t>7.1. De</a:t>
            </a:r>
            <a:r>
              <a:rPr lang="sk-SK" sz="1800" dirty="0" err="1">
                <a:latin typeface="+mn-lt"/>
                <a:ea typeface="Univers 57 Condensed" charset="0"/>
                <a:cs typeface="Univers 57 Condensed" charset="0"/>
              </a:rPr>
              <a:t>finícia</a:t>
            </a:r>
            <a:endParaRPr lang="en-GB" sz="1800" dirty="0">
              <a:latin typeface="+mn-lt"/>
              <a:ea typeface="Univers 57 Condensed" charset="0"/>
              <a:cs typeface="Univers 57 Condensed" charset="0"/>
            </a:endParaRPr>
          </a:p>
          <a:p>
            <a:pPr marL="0" indent="0" algn="just">
              <a:buNone/>
            </a:pPr>
            <a:r>
              <a:rPr lang="sk-SK" sz="1800" dirty="0">
                <a:latin typeface="+mn-lt"/>
              </a:rPr>
              <a:t>37.1.1 Nešportová chyba je osobná chyba, ktorej sa dopustil dotykom hráč, a ktorá, podľa rozhodnutia rozhodcu: </a:t>
            </a:r>
          </a:p>
          <a:p>
            <a:pPr marL="0" indent="0" algn="just">
              <a:buNone/>
            </a:pPr>
            <a:r>
              <a:rPr lang="sk-SK" sz="1800" dirty="0">
                <a:latin typeface="+mn-lt"/>
              </a:rPr>
              <a:t>•    Nie je oprávneným pokusom hrať priamo loptou v duchu a rámci pravidiel. • Je nadmerný, tvrdý kontakt spôsobený hráčom pri snahe hrať loptou alebo na protihráča</a:t>
            </a:r>
          </a:p>
          <a:p>
            <a:pPr algn="just"/>
            <a:r>
              <a:rPr lang="sk-SK" sz="1800" b="1" u="sng" dirty="0">
                <a:solidFill>
                  <a:srgbClr val="FF0000"/>
                </a:solidFill>
                <a:latin typeface="+mn-lt"/>
              </a:rPr>
              <a:t>Obranca spôsobí zbytočný kontakt, len aby zastavil postup útočiaceho  družstva pri jeho útočnej aktivite</a:t>
            </a:r>
          </a:p>
          <a:p>
            <a:pPr algn="just"/>
            <a:r>
              <a:rPr lang="sk-SK" sz="1800" b="1" u="sng" dirty="0">
                <a:solidFill>
                  <a:srgbClr val="FF0000"/>
                </a:solidFill>
                <a:latin typeface="+mn-lt"/>
                <a:ea typeface="Univers 57 Condensed" charset="0"/>
                <a:cs typeface="Univers 57 Condensed" charset="0"/>
              </a:rPr>
              <a:t>Platí to dovtedy kým útočiaci hráč nezačne pokus o hod na kôš.</a:t>
            </a:r>
            <a:endParaRPr lang="sk-SK" sz="1800" dirty="0">
              <a:latin typeface="+mn-lt"/>
            </a:endParaRPr>
          </a:p>
          <a:p>
            <a:pPr marL="0" indent="0" algn="just">
              <a:buNone/>
            </a:pPr>
            <a:r>
              <a:rPr lang="sk-SK" sz="1800" dirty="0">
                <a:latin typeface="+mn-lt"/>
              </a:rPr>
              <a:t>•    Je kontakt obrancu na súpera zozadu, alebo zboku za účelom zastavenia rýchleho protiútoku, pokiaľ medzi útočníkom a košom nie je žiadny ďalší obranca. </a:t>
            </a:r>
          </a:p>
          <a:p>
            <a:pPr marL="0" indent="0" algn="just">
              <a:buNone/>
            </a:pPr>
            <a:r>
              <a:rPr lang="sk-SK" sz="1800" b="1" u="sng" dirty="0">
                <a:solidFill>
                  <a:srgbClr val="FF0000"/>
                </a:solidFill>
                <a:latin typeface="+mn-lt"/>
                <a:ea typeface="Univers 57 Condensed" charset="0"/>
                <a:cs typeface="Univers 57 Condensed" charset="0"/>
              </a:rPr>
              <a:t>       Platí to dovtedy kým útočiaci hráč nezačne pokus o hod na kôš.</a:t>
            </a:r>
            <a:endParaRPr lang="sk-SK" sz="1800" dirty="0">
              <a:latin typeface="+mn-lt"/>
            </a:endParaRPr>
          </a:p>
          <a:p>
            <a:pPr marL="0" indent="0" algn="just">
              <a:buNone/>
            </a:pPr>
            <a:r>
              <a:rPr lang="sk-SK" sz="1800" dirty="0">
                <a:latin typeface="+mn-lt"/>
              </a:rPr>
              <a:t>•      Je kontakt obrancu so súperom na ihrisku počas posledných dvoch minút štvrtej štvrtiny a každého predĺženia, ak je lopta v zázemí na vhadzovanie a je stále v rukách rozhodcu, alebo je k dispozícii vhadzujúcemu hráčovi</a:t>
            </a:r>
            <a:endParaRPr lang="en-GB" sz="1800" b="1" u="sng" dirty="0">
              <a:solidFill>
                <a:srgbClr val="FF0000"/>
              </a:solidFill>
              <a:latin typeface="+mn-lt"/>
              <a:ea typeface="Univers 57 Condensed" charset="0"/>
              <a:cs typeface="Univers 57 Condensed" charset="0"/>
            </a:endParaRPr>
          </a:p>
          <a:p>
            <a:pPr marL="0" indent="0" algn="just">
              <a:buNone/>
            </a:pPr>
            <a:r>
              <a:rPr lang="sk-SK" sz="1800" dirty="0">
                <a:latin typeface="+mn-lt"/>
              </a:rPr>
              <a:t>.</a:t>
            </a:r>
            <a:br>
              <a:rPr lang="en-GB" sz="1900" dirty="0">
                <a:latin typeface="Univers 57 Condensed" charset="0"/>
                <a:ea typeface="Univers 57 Condensed" charset="0"/>
                <a:cs typeface="Univers 57 Condensed" charset="0"/>
              </a:rPr>
            </a:br>
            <a:endParaRPr lang="en-GB" sz="1100" dirty="0"/>
          </a:p>
          <a:p>
            <a:endParaRPr lang="es-ES_tradnl" sz="1000" dirty="0"/>
          </a:p>
        </p:txBody>
      </p:sp>
    </p:spTree>
    <p:extLst>
      <p:ext uri="{BB962C8B-B14F-4D97-AF65-F5344CB8AC3E}">
        <p14:creationId xmlns:p14="http://schemas.microsoft.com/office/powerpoint/2010/main" val="1254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599" y="273239"/>
            <a:ext cx="8684581" cy="637987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200" y="2181970"/>
            <a:ext cx="7772400" cy="20471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dirty="0">
                <a:latin typeface="Univers 57 Condensed" charset="0"/>
                <a:ea typeface="Univers 57 Condensed" charset="0"/>
                <a:cs typeface="Univers 57 Condensed" charset="0"/>
              </a:rPr>
              <a:t>37.1.2. </a:t>
            </a:r>
            <a:r>
              <a:rPr lang="sk-SK" dirty="0">
                <a:latin typeface="Univers 57 Condensed" charset="0"/>
                <a:ea typeface="Univers 57 Condensed" charset="0"/>
                <a:cs typeface="Univers 57 Condensed" charset="0"/>
              </a:rPr>
              <a:t>Interpretácia nešportovej chyby rozhodcami musí byť vyrovnaná (konzistentná počas celého stretnutia a </a:t>
            </a:r>
            <a:r>
              <a:rPr lang="sk-SK" b="1" dirty="0">
                <a:solidFill>
                  <a:srgbClr val="FF0000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vždy musia posudzovať iba akciu.</a:t>
            </a:r>
            <a:r>
              <a:rPr lang="en-GB" b="1" dirty="0">
                <a:solidFill>
                  <a:srgbClr val="FF0000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Univers 57 Condensed" charset="0"/>
                <a:ea typeface="Univers 57 Condensed" charset="0"/>
                <a:cs typeface="Univers 57 Condensed" charset="0"/>
              </a:rPr>
              <a:t> </a:t>
            </a:r>
          </a:p>
          <a:p>
            <a:pPr marL="0" indent="0">
              <a:buNone/>
            </a:pPr>
            <a:endParaRPr lang="en-GB" sz="1100" dirty="0"/>
          </a:p>
          <a:p>
            <a:endParaRPr lang="es-ES_tradnl" sz="1000" dirty="0"/>
          </a:p>
        </p:txBody>
      </p:sp>
    </p:spTree>
    <p:extLst>
      <p:ext uri="{BB962C8B-B14F-4D97-AF65-F5344CB8AC3E}">
        <p14:creationId xmlns:p14="http://schemas.microsoft.com/office/powerpoint/2010/main" val="9090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57162" y="244664"/>
            <a:ext cx="8782652" cy="637987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>
                <a:latin typeface="Fiba" panose="02010500040101020104" pitchFamily="2" charset="0"/>
              </a:rPr>
              <a:t>Článok</a:t>
            </a:r>
            <a:r>
              <a:rPr lang="en-AU" sz="3200" b="1" dirty="0">
                <a:latin typeface="Fiba" panose="02010500040101020104" pitchFamily="2" charset="0"/>
              </a:rPr>
              <a:t> 37  </a:t>
            </a:r>
            <a:r>
              <a:rPr lang="sk-SK" sz="3200" b="1" dirty="0" err="1">
                <a:latin typeface="Fiba" panose="02010500040101020104" pitchFamily="2" charset="0"/>
              </a:rPr>
              <a:t>NEŠPORTOVá</a:t>
            </a:r>
            <a:r>
              <a:rPr lang="sk-SK" sz="3200" b="1" dirty="0">
                <a:latin typeface="Fiba" panose="02010500040101020104" pitchFamily="2" charset="0"/>
              </a:rPr>
              <a:t> CHYBA</a:t>
            </a:r>
            <a:endParaRPr lang="es-ES_tradnl" sz="32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57187" y="997526"/>
            <a:ext cx="7997104" cy="5960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900" dirty="0">
                <a:latin typeface="+mn-lt"/>
              </a:rPr>
              <a:t>37.2 Trest </a:t>
            </a:r>
          </a:p>
          <a:p>
            <a:pPr marL="0" indent="0">
              <a:buNone/>
            </a:pPr>
            <a:r>
              <a:rPr lang="sk-SK" sz="1900" dirty="0">
                <a:latin typeface="+mn-lt"/>
              </a:rPr>
              <a:t>37.2.1 Hráčovi, ktorý sa previnil, sa udelí nešportová chyba. </a:t>
            </a:r>
          </a:p>
          <a:p>
            <a:pPr marL="0" indent="0">
              <a:buNone/>
            </a:pPr>
            <a:r>
              <a:rPr lang="sk-SK" sz="1900" dirty="0">
                <a:latin typeface="+mn-lt"/>
              </a:rPr>
              <a:t>37.2.2 Hráčovi, ktorý bol chybou znevýhodnený, sa prizná trestný (-é) hod (-y), po ktorom nasleduje: </a:t>
            </a:r>
          </a:p>
          <a:p>
            <a:pPr marL="0" indent="0">
              <a:buNone/>
            </a:pPr>
            <a:r>
              <a:rPr lang="sk-SK" sz="1900" dirty="0">
                <a:latin typeface="+mn-lt"/>
              </a:rPr>
              <a:t>•  Vhadzovanie na predĺženej stredovej čiare, oproti zapisovateľskému stolíku.</a:t>
            </a:r>
          </a:p>
          <a:p>
            <a:pPr marL="0" indent="0">
              <a:buNone/>
            </a:pPr>
            <a:r>
              <a:rPr lang="sk-SK" sz="1900" dirty="0">
                <a:latin typeface="+mn-lt"/>
              </a:rPr>
              <a:t>•  Na začiatku prvej štvrtiny rozskok v stredovom kruhu.</a:t>
            </a:r>
          </a:p>
          <a:p>
            <a:pPr marL="0" indent="0">
              <a:buNone/>
            </a:pPr>
            <a:r>
              <a:rPr lang="sk-SK" sz="1900" dirty="0">
                <a:latin typeface="+mn-lt"/>
              </a:rPr>
              <a:t>Počet trestných hodov sa priznáva takto: </a:t>
            </a:r>
          </a:p>
          <a:p>
            <a:pPr marL="0" indent="0">
              <a:buNone/>
            </a:pPr>
            <a:r>
              <a:rPr lang="sk-SK" sz="1900" dirty="0">
                <a:latin typeface="+mn-lt"/>
              </a:rPr>
              <a:t>•  Ak ide o chybu na hráča, ktorý nehádže na kôš z hry: 2 trestné hody.</a:t>
            </a:r>
          </a:p>
          <a:p>
            <a:pPr marL="0" indent="0">
              <a:buNone/>
            </a:pPr>
            <a:r>
              <a:rPr lang="sk-SK" sz="1900" dirty="0">
                <a:latin typeface="+mn-lt"/>
              </a:rPr>
              <a:t> • Ak ide o chybu na hráča, ktorý hádže na kôš z hry: kôš, ak bol dosiahnutý, kôš platí a navyše sa prizná 1 trestný hod. </a:t>
            </a:r>
          </a:p>
          <a:p>
            <a:pPr marL="0" indent="0">
              <a:buNone/>
            </a:pPr>
            <a:r>
              <a:rPr lang="sk-SK" sz="1900" dirty="0">
                <a:latin typeface="+mn-lt"/>
              </a:rPr>
              <a:t>•  Ak ide o chybu na hráča, ktorý hádže na kôš z hry a hod bol neúspešný: priznajú sa 2, alebo 3 trestné hody. </a:t>
            </a:r>
          </a:p>
          <a:p>
            <a:pPr marL="0" indent="0">
              <a:buNone/>
            </a:pPr>
            <a:r>
              <a:rPr lang="sk-SK" sz="1900" dirty="0">
                <a:latin typeface="+mn-lt"/>
              </a:rPr>
              <a:t>37.2.3 Hráč bude vylúčený do konca stretnutia ak sa dopustí 2 nešportových chýb </a:t>
            </a:r>
            <a:r>
              <a:rPr lang="sk-SK" sz="1900" b="1" dirty="0">
                <a:solidFill>
                  <a:srgbClr val="FF0000"/>
                </a:solidFill>
                <a:latin typeface="+mn-lt"/>
              </a:rPr>
              <a:t>alebo jednej technickej chyby a jednej nešportovej chyby</a:t>
            </a:r>
          </a:p>
          <a:p>
            <a:pPr marL="0" indent="0">
              <a:buNone/>
            </a:pPr>
            <a:r>
              <a:rPr lang="sk-SK" sz="1900" dirty="0">
                <a:latin typeface="+mn-lt"/>
              </a:rPr>
              <a:t> 37.2.4 Ak je hráč vylúčený do konca stretnutia podľa článku 37.2.3, trest sa vykoná len za nešportovú chybu a nebude udelený ďalší trest za vylúčenie.</a:t>
            </a:r>
            <a:r>
              <a:rPr lang="en-GB" sz="1900" b="1" dirty="0">
                <a:latin typeface="+mn-lt"/>
                <a:ea typeface="Univers 57 Condensed" charset="0"/>
                <a:cs typeface="Univers 57 Condensed" charset="0"/>
              </a:rPr>
              <a:t> </a:t>
            </a:r>
            <a:endParaRPr lang="en-GB" sz="1900" dirty="0">
              <a:latin typeface="+mn-lt"/>
            </a:endParaRPr>
          </a:p>
          <a:p>
            <a:endParaRPr lang="es-ES_tradnl" sz="1000" dirty="0"/>
          </a:p>
        </p:txBody>
      </p:sp>
    </p:spTree>
    <p:extLst>
      <p:ext uri="{BB962C8B-B14F-4D97-AF65-F5344CB8AC3E}">
        <p14:creationId xmlns:p14="http://schemas.microsoft.com/office/powerpoint/2010/main" val="626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95300" y="1682982"/>
            <a:ext cx="8080529" cy="97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Fiba"/>
                <a:ea typeface="+mj-ea"/>
                <a:cs typeface="Fiba"/>
              </a:rPr>
              <a:t>5</a:t>
            </a:r>
            <a:r>
              <a:rPr lang="sk-SK" sz="3200" dirty="0">
                <a:latin typeface="Fiba"/>
                <a:ea typeface="+mj-ea"/>
                <a:cs typeface="Fiba"/>
              </a:rPr>
              <a:t> KRITÉRII</a:t>
            </a:r>
            <a:endParaRPr lang="en-US" sz="3200" dirty="0">
              <a:latin typeface="Fiba"/>
              <a:ea typeface="+mj-ea"/>
              <a:cs typeface="Fiba"/>
            </a:endParaRPr>
          </a:p>
        </p:txBody>
      </p:sp>
      <p:sp>
        <p:nvSpPr>
          <p:cNvPr id="2" name="Suorakulmio 1"/>
          <p:cNvSpPr/>
          <p:nvPr/>
        </p:nvSpPr>
        <p:spPr>
          <a:xfrm>
            <a:off x="435950" y="2769527"/>
            <a:ext cx="1846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400">
              <a:solidFill>
                <a:schemeClr val="bg1"/>
              </a:solidFill>
              <a:latin typeface="Fiba"/>
              <a:cs typeface="Fiba"/>
            </a:endParaRPr>
          </a:p>
        </p:txBody>
      </p:sp>
    </p:spTree>
    <p:extLst>
      <p:ext uri="{BB962C8B-B14F-4D97-AF65-F5344CB8AC3E}">
        <p14:creationId xmlns:p14="http://schemas.microsoft.com/office/powerpoint/2010/main" val="5480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73841" y="255308"/>
            <a:ext cx="8577196" cy="637987"/>
          </a:xfrm>
        </p:spPr>
        <p:txBody>
          <a:bodyPr>
            <a:noAutofit/>
          </a:bodyPr>
          <a:lstStyle/>
          <a:p>
            <a:pPr algn="ctr"/>
            <a:r>
              <a:rPr lang="en-AU" sz="2400" b="1" dirty="0">
                <a:latin typeface="Fiba" panose="02010500040101020104" pitchFamily="2" charset="0"/>
              </a:rPr>
              <a:t>ART. 37  UNSPORTSMANLIKE FOUL</a:t>
            </a:r>
            <a:br>
              <a:rPr lang="en-AU" sz="2400" b="1" dirty="0">
                <a:latin typeface="Fiba" panose="02010500040101020104" pitchFamily="2" charset="0"/>
              </a:rPr>
            </a:br>
            <a:r>
              <a:rPr lang="en-AU" sz="2400" b="1" dirty="0">
                <a:latin typeface="Fiba" panose="02010500040101020104" pitchFamily="2" charset="0"/>
              </a:rPr>
              <a:t>5 CRITERIA</a:t>
            </a:r>
            <a:endParaRPr lang="es-ES_tradnl" sz="2400" dirty="0">
              <a:latin typeface="Fiba" panose="02010500040101020104" pitchFamily="2" charset="0"/>
              <a:ea typeface="+mn-ea"/>
              <a:cs typeface="+mn-cs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728660" y="1665716"/>
            <a:ext cx="7319962" cy="3973124"/>
          </a:xfrm>
        </p:spPr>
        <p:txBody>
          <a:bodyPr>
            <a:normAutofit/>
          </a:bodyPr>
          <a:lstStyle/>
          <a:p>
            <a:pPr marL="85725" lvl="1" indent="0" algn="just">
              <a:buNone/>
            </a:pPr>
            <a:r>
              <a:rPr lang="sk-SK" dirty="0">
                <a:latin typeface="Univers 57 Condensed" charset="0"/>
                <a:ea typeface="Univers 57 Condensed" charset="0"/>
                <a:cs typeface="Univers 57 Condensed" charset="0"/>
              </a:rPr>
              <a:t>Na zjednodušenie rozhodnutí či ide o nešportovú chybu, je potrebné aby rozhodcovia správne využívali niektoré z </a:t>
            </a:r>
            <a:r>
              <a:rPr lang="sk-SK" dirty="0" err="1">
                <a:latin typeface="Univers 57 Condensed" charset="0"/>
                <a:ea typeface="Univers 57 Condensed" charset="0"/>
                <a:cs typeface="Univers 57 Condensed" charset="0"/>
              </a:rPr>
              <a:t>kritérii</a:t>
            </a:r>
            <a:r>
              <a:rPr lang="sk-SK" dirty="0">
                <a:latin typeface="Univers 57 Condensed" charset="0"/>
                <a:ea typeface="Univers 57 Condensed" charset="0"/>
                <a:cs typeface="Univers 57 Condensed" charset="0"/>
              </a:rPr>
              <a:t> C 1 až C 5 </a:t>
            </a:r>
            <a:r>
              <a:rPr lang="en-GB" dirty="0">
                <a:latin typeface="Univers 57 Condensed" charset="0"/>
                <a:ea typeface="Univers 57 Condensed" charset="0"/>
                <a:cs typeface="Univers 57 Condensed" charset="0"/>
              </a:rPr>
              <a:t>.</a:t>
            </a:r>
          </a:p>
          <a:p>
            <a:pPr marL="85725" lvl="1" indent="0" algn="just">
              <a:buNone/>
            </a:pPr>
            <a:endParaRPr lang="en-GB" sz="2000" dirty="0">
              <a:latin typeface="Univers 57 Condensed" charset="0"/>
              <a:ea typeface="Univers 57 Condensed" charset="0"/>
              <a:cs typeface="Univers 57 Condensed" charset="0"/>
            </a:endParaRPr>
          </a:p>
          <a:p>
            <a:pPr marL="85725" lvl="1" indent="0" algn="just">
              <a:buNone/>
            </a:pPr>
            <a:endParaRPr lang="en-GB" sz="1000" dirty="0"/>
          </a:p>
        </p:txBody>
      </p:sp>
      <p:sp>
        <p:nvSpPr>
          <p:cNvPr id="6" name="Rectángulo: esquinas redondeadas 7"/>
          <p:cNvSpPr/>
          <p:nvPr/>
        </p:nvSpPr>
        <p:spPr>
          <a:xfrm>
            <a:off x="5574503" y="4142704"/>
            <a:ext cx="857248" cy="780825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>
                <a:latin typeface="Fiba" panose="02010500040101020104" pitchFamily="2" charset="0"/>
              </a:rPr>
              <a:t>C4</a:t>
            </a:r>
            <a:endParaRPr lang="es-ES_tradnl" sz="4000" dirty="0">
              <a:latin typeface="Fiba" panose="02010500040101020104" pitchFamily="2" charset="0"/>
            </a:endParaRPr>
          </a:p>
        </p:txBody>
      </p:sp>
      <p:sp>
        <p:nvSpPr>
          <p:cNvPr id="7" name="Rectángulo: esquinas redondeadas 7"/>
          <p:cNvSpPr/>
          <p:nvPr/>
        </p:nvSpPr>
        <p:spPr>
          <a:xfrm>
            <a:off x="6888959" y="4618844"/>
            <a:ext cx="857248" cy="780825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>
                <a:latin typeface="Fiba" panose="02010500040101020104" pitchFamily="2" charset="0"/>
              </a:rPr>
              <a:t>C5</a:t>
            </a:r>
            <a:endParaRPr lang="es-ES_tradnl" sz="4000" dirty="0">
              <a:latin typeface="Fiba" panose="02010500040101020104" pitchFamily="2" charset="0"/>
            </a:endParaRPr>
          </a:p>
        </p:txBody>
      </p:sp>
      <p:sp>
        <p:nvSpPr>
          <p:cNvPr id="8" name="Rectángulo: esquinas redondeadas 7"/>
          <p:cNvSpPr/>
          <p:nvPr/>
        </p:nvSpPr>
        <p:spPr>
          <a:xfrm>
            <a:off x="1300165" y="4494210"/>
            <a:ext cx="857249" cy="780825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iba" panose="02010500040101020104" pitchFamily="2" charset="0"/>
              </a:rPr>
              <a:t>C1</a:t>
            </a:r>
            <a:endParaRPr lang="es-ES_tradnl" sz="4000" dirty="0">
              <a:latin typeface="Fiba" panose="02010500040101020104" pitchFamily="2" charset="0"/>
            </a:endParaRPr>
          </a:p>
        </p:txBody>
      </p:sp>
      <p:sp>
        <p:nvSpPr>
          <p:cNvPr id="9" name="Rectángulo: esquinas redondeadas 7"/>
          <p:cNvSpPr/>
          <p:nvPr/>
        </p:nvSpPr>
        <p:spPr>
          <a:xfrm>
            <a:off x="2671762" y="4038050"/>
            <a:ext cx="857250" cy="780825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>
                <a:latin typeface="Fiba" panose="02010500040101020104" pitchFamily="2" charset="0"/>
              </a:rPr>
              <a:t>C2</a:t>
            </a:r>
            <a:endParaRPr lang="es-ES_tradnl" sz="4000" dirty="0">
              <a:latin typeface="Fiba" panose="02010500040101020104" pitchFamily="2" charset="0"/>
            </a:endParaRPr>
          </a:p>
        </p:txBody>
      </p:sp>
      <p:sp>
        <p:nvSpPr>
          <p:cNvPr id="10" name="Rectángulo: esquinas redondeadas 7"/>
          <p:cNvSpPr/>
          <p:nvPr/>
        </p:nvSpPr>
        <p:spPr>
          <a:xfrm>
            <a:off x="4100513" y="3447607"/>
            <a:ext cx="857248" cy="780825"/>
          </a:xfrm>
          <a:prstGeom prst="roundRect">
            <a:avLst/>
          </a:prstGeom>
          <a:solidFill>
            <a:srgbClr val="8C0A3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Fiba" panose="02010500040101020104" pitchFamily="2" charset="0"/>
              </a:rPr>
              <a:t>C3</a:t>
            </a:r>
            <a:endParaRPr lang="es-ES_tradnl" sz="4000" dirty="0">
              <a:latin typeface="Fiba" panose="020105000401010201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9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10138</TotalTime>
  <Words>2264</Words>
  <Application>Microsoft Office PowerPoint</Application>
  <PresentationFormat>Prezentácia na obrazovke (4:3)</PresentationFormat>
  <Paragraphs>230</Paragraphs>
  <Slides>43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43</vt:i4>
      </vt:variant>
    </vt:vector>
  </HeadingPairs>
  <TitlesOfParts>
    <vt:vector size="50" baseType="lpstr">
      <vt:lpstr>Arial</vt:lpstr>
      <vt:lpstr>Arial Bold</vt:lpstr>
      <vt:lpstr>Calibri</vt:lpstr>
      <vt:lpstr>Fiba</vt:lpstr>
      <vt:lpstr>Univers 57 Condensed</vt:lpstr>
      <vt:lpstr>Office Theme</vt:lpstr>
      <vt:lpstr>Office Theme</vt:lpstr>
      <vt:lpstr>Prezentácia programu PowerPoint</vt:lpstr>
      <vt:lpstr>POZNÁMKA</vt:lpstr>
      <vt:lpstr>OBSAH</vt:lpstr>
      <vt:lpstr>Prezentácia programu PowerPoint</vt:lpstr>
      <vt:lpstr>Článok 37  NEŠPORTOVá CHYBA</vt:lpstr>
      <vt:lpstr>Článok 37  NEŠPORTOVá CHYBA</vt:lpstr>
      <vt:lpstr>Článok 37  NEŠPORTOVá CHYBA</vt:lpstr>
      <vt:lpstr>Prezentácia programu PowerPoint</vt:lpstr>
      <vt:lpstr>ART. 37  UNSPORTSMANLIKE FOUL 5 CRITERIA</vt:lpstr>
      <vt:lpstr>Článok 37  NEŠPORTOVá CHYBA - KRITERIA</vt:lpstr>
      <vt:lpstr>Článok 37  NEŠPORTOVá CHYBA - KRITERIA</vt:lpstr>
      <vt:lpstr>Článok 37  NEŠPORTOVá CHYBA – nové KRITérium c3 </vt:lpstr>
      <vt:lpstr>Prezentácia programu PowerPoint</vt:lpstr>
      <vt:lpstr> Článok 37  NEŠPORTOVá CHYBA – KRITérium c1 </vt:lpstr>
      <vt:lpstr> Článok 37  NEŠPORTOVá CHYBA – KRITérium c1</vt:lpstr>
      <vt:lpstr> Článok 37  NEŠPORTOVá CHYBA – KRITérium c1</vt:lpstr>
      <vt:lpstr> Článok 37  NEŠPORTOVá CHYBA – KRITérium c1 </vt:lpstr>
      <vt:lpstr>Článok 37  NEŠPORTOVá CHYBA – KRITérium c1</vt:lpstr>
      <vt:lpstr>ART. Článok 37  NEŠPORTOVá CHYBA – KRITérium c1</vt:lpstr>
      <vt:lpstr>Článok 37  NEŠPORTOVá CHYBA – KRITérium c1</vt:lpstr>
      <vt:lpstr> Článok 37  NEŠPORTOVá CHYBA – KRITérium c2</vt:lpstr>
      <vt:lpstr> Článok 37  NEŠPORTOVá CHYBA – KRITérium c2</vt:lpstr>
      <vt:lpstr>Článok 37  NEŠPORTOVá CHYBA – KRITérium c2 </vt:lpstr>
      <vt:lpstr>Článok 37  NEŠPORTOVá CHYBA – KRITérium c2 </vt:lpstr>
      <vt:lpstr>Článok 37  NEŠPORTOVá CHYBA – KRITérium c2 </vt:lpstr>
      <vt:lpstr>Článok 37  NEŠPORTOVá CHYBA – KRITérium c3</vt:lpstr>
      <vt:lpstr>Článok 37  NEŠPORTOVá CHYBA – KRITérium c3</vt:lpstr>
      <vt:lpstr>Článok 37  NEŠPORTOVá CHYBA – KRITérium c3</vt:lpstr>
      <vt:lpstr>Článok 37  NEŠPORTOVá CHYBA – KRITérium c3</vt:lpstr>
      <vt:lpstr>Článok 37  NEŠPORTOVá CHYBA – KRITérium c3 </vt:lpstr>
      <vt:lpstr>Článok 37  NEŠPORTOVá CHYBA – KRITérium c3  </vt:lpstr>
      <vt:lpstr>Článok 37  NEŠPORTOVá CHYBA – KRITérium c3 </vt:lpstr>
      <vt:lpstr>Článok 37  NEŠPORTOVá CHYBA – KRITérium c3 </vt:lpstr>
      <vt:lpstr>Článok 37  NEŠPORTOVá CHYBA – KRITérium c3 </vt:lpstr>
      <vt:lpstr>Článok 37  NEŠPORTOVá CHYBA – KRITérium c4</vt:lpstr>
      <vt:lpstr>článok 37  NEŠPORTOVá CHYBA – KRITérium c4</vt:lpstr>
      <vt:lpstr>Prezentácia programu PowerPoint</vt:lpstr>
      <vt:lpstr>Prezentácia programu PowerPoint</vt:lpstr>
      <vt:lpstr> ČLÁNOK 37 - NEŠPORTOVÁ CHYBA KRITÉRIUM – C4  </vt:lpstr>
      <vt:lpstr> ČLÁNOK 37 - NEŠPORTOVÁ CHYBA KRITÉRIUM – C4 </vt:lpstr>
      <vt:lpstr>ČLÁNOK 37 - NEŠPORTOVÁ CHYBA KRITÉRIUM – C5</vt:lpstr>
      <vt:lpstr>ČLÁNOK 37 - NEŠPORTOVÁ CHYBA KRITÉRIUM – C5</vt:lpstr>
      <vt:lpstr>ART. 37  UNSPORTSMANLIKE FOUL CRITERIA – C5</vt:lpstr>
    </vt:vector>
  </TitlesOfParts>
  <Company>The Works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Simon Cornes</dc:creator>
  <cp:lastModifiedBy>Petr Sudek</cp:lastModifiedBy>
  <cp:revision>578</cp:revision>
  <cp:lastPrinted>2017-05-13T14:13:24Z</cp:lastPrinted>
  <dcterms:created xsi:type="dcterms:W3CDTF">2012-11-02T08:55:57Z</dcterms:created>
  <dcterms:modified xsi:type="dcterms:W3CDTF">2017-10-05T14:12:12Z</dcterms:modified>
</cp:coreProperties>
</file>